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83" r:id="rId2"/>
    <p:sldId id="292" r:id="rId3"/>
    <p:sldId id="294" r:id="rId4"/>
    <p:sldId id="295" r:id="rId5"/>
    <p:sldId id="296" r:id="rId6"/>
    <p:sldId id="298" r:id="rId7"/>
    <p:sldId id="299" r:id="rId8"/>
    <p:sldId id="297" r:id="rId9"/>
    <p:sldId id="300" r:id="rId10"/>
  </p:sldIdLst>
  <p:sldSz cx="12192000" cy="6858000"/>
  <p:notesSz cx="7099300" cy="102346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5935"/>
  </p:normalViewPr>
  <p:slideViewPr>
    <p:cSldViewPr snapToGrid="0">
      <p:cViewPr varScale="1">
        <p:scale>
          <a:sx n="122" d="100"/>
          <a:sy n="122" d="100"/>
        </p:scale>
        <p:origin x="24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260A684-470B-4ACE-BA70-71AA7407BD10}" type="datetimeFigureOut">
              <a:rPr lang="da-DK" smtClean="0"/>
              <a:t>20/11/17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E78797A-C00E-41A2-B85A-F72D69AD0C3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8954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2EDDD-DBAF-4260-AC91-3BDD3D389033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3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_MG_447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3"/>
          <a:stretch/>
        </p:blipFill>
        <p:spPr>
          <a:xfrm>
            <a:off x="0" y="0"/>
            <a:ext cx="12192000" cy="65151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3424775"/>
            <a:ext cx="12192000" cy="2211484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A3A3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3666002"/>
            <a:ext cx="10318044" cy="969507"/>
          </a:xfrm>
        </p:spPr>
        <p:txBody>
          <a:bodyPr anchor="t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err="1" smtClean="0"/>
              <a:t>edit</a:t>
            </a:r>
            <a:r>
              <a:rPr lang="da-DK" smtClean="0"/>
              <a:t> Master titlestyle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935990"/>
            <a:ext cx="6942667" cy="319636"/>
          </a:xfrm>
        </p:spPr>
        <p:txBody>
          <a:bodyPr anchor="b">
            <a:normAutofit/>
          </a:bodyPr>
          <a:lstStyle>
            <a:lvl1pPr marL="0" indent="0" algn="l">
              <a:buNone/>
              <a:defRPr sz="1400" b="0" i="0" spc="80">
                <a:solidFill>
                  <a:schemeClr val="tx1"/>
                </a:solidFill>
                <a:latin typeface="Soho Pro Light"/>
                <a:cs typeface="Soho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800" b="0" i="0">
                <a:latin typeface="Soho Pro"/>
                <a:cs typeface="Soho Pro"/>
              </a:defRPr>
            </a:lvl1pPr>
          </a:lstStyle>
          <a:p>
            <a:fld id="{22BB64F9-9F3D-4998-8ADE-EE32412C1530}" type="datetimeFigureOut">
              <a:rPr lang="da-DK" smtClean="0">
                <a:solidFill>
                  <a:srgbClr val="F5F5F1"/>
                </a:solidFill>
              </a:rPr>
              <a:pPr/>
              <a:t>20/11/17</a:t>
            </a:fld>
            <a:endParaRPr lang="da-DK">
              <a:solidFill>
                <a:srgbClr val="F5F5F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800" b="0" i="0">
                <a:latin typeface="Soho Pro"/>
                <a:cs typeface="Soho Pro"/>
              </a:defRPr>
            </a:lvl1pPr>
          </a:lstStyle>
          <a:p>
            <a:endParaRPr lang="da-DK">
              <a:solidFill>
                <a:srgbClr val="F5F5F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3406646"/>
            <a:ext cx="12192000" cy="2269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A3A37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25000" y="6579335"/>
            <a:ext cx="2302933" cy="24938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A3A37"/>
              </a:solidFill>
            </a:endParaRPr>
          </a:p>
        </p:txBody>
      </p:sp>
      <p:pic>
        <p:nvPicPr>
          <p:cNvPr id="11" name="Picture 10" descr="RP-Logo-tagline-right-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346" y="4935991"/>
            <a:ext cx="3531588" cy="50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21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64F9-9F3D-4998-8ADE-EE32412C1530}" type="datetimeFigureOut">
              <a:rPr lang="da-DK" smtClean="0">
                <a:solidFill>
                  <a:srgbClr val="F5F5F1"/>
                </a:solidFill>
              </a:rPr>
              <a:pPr/>
              <a:t>20/11/17</a:t>
            </a:fld>
            <a:endParaRPr lang="da-DK">
              <a:solidFill>
                <a:srgbClr val="F5F5F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F5F5F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0634-BCD3-4162-9635-6A701A6E658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663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dr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_bl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240000" cy="655170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64F9-9F3D-4998-8ADE-EE32412C1530}" type="datetimeFigureOut">
              <a:rPr lang="da-DK" smtClean="0">
                <a:solidFill>
                  <a:srgbClr val="F5F5F1"/>
                </a:solidFill>
              </a:rPr>
              <a:pPr/>
              <a:t>20/11/17</a:t>
            </a:fld>
            <a:endParaRPr lang="da-DK">
              <a:solidFill>
                <a:srgbClr val="F5F5F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F5F5F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0634-BCD3-4162-9635-6A701A6E658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2038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416988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41699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57904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64F9-9F3D-4998-8ADE-EE32412C1530}" type="datetimeFigureOut">
              <a:rPr lang="da-DK" smtClean="0">
                <a:solidFill>
                  <a:srgbClr val="F5F5F1"/>
                </a:solidFill>
              </a:rPr>
              <a:pPr/>
              <a:t>20/11/17</a:t>
            </a:fld>
            <a:endParaRPr lang="da-DK">
              <a:solidFill>
                <a:srgbClr val="F5F5F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F5F5F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39778" y="467268"/>
            <a:ext cx="942623" cy="365125"/>
          </a:xfrm>
        </p:spPr>
        <p:txBody>
          <a:bodyPr/>
          <a:lstStyle/>
          <a:p>
            <a:fld id="{0FCD0634-BCD3-4162-9635-6A701A6E658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8812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64F9-9F3D-4998-8ADE-EE32412C1530}" type="datetimeFigureOut">
              <a:rPr lang="da-DK" smtClean="0">
                <a:solidFill>
                  <a:srgbClr val="F5F5F1"/>
                </a:solidFill>
              </a:rPr>
              <a:pPr/>
              <a:t>20/11/17</a:t>
            </a:fld>
            <a:endParaRPr lang="da-DK">
              <a:solidFill>
                <a:srgbClr val="F5F5F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F5F5F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0634-BCD3-4162-9635-6A701A6E658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6569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64F9-9F3D-4998-8ADE-EE32412C1530}" type="datetimeFigureOut">
              <a:rPr lang="da-DK" smtClean="0">
                <a:solidFill>
                  <a:srgbClr val="F5F5F1"/>
                </a:solidFill>
              </a:rPr>
              <a:pPr/>
              <a:t>20/11/17</a:t>
            </a:fld>
            <a:endParaRPr lang="da-DK">
              <a:solidFill>
                <a:srgbClr val="F5F5F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F5F5F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0634-BCD3-4162-9635-6A701A6E658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7949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64F9-9F3D-4998-8ADE-EE32412C1530}" type="datetimeFigureOut">
              <a:rPr lang="da-DK" smtClean="0">
                <a:solidFill>
                  <a:srgbClr val="F5F5F1"/>
                </a:solidFill>
              </a:rPr>
              <a:pPr/>
              <a:t>20/11/17</a:t>
            </a:fld>
            <a:endParaRPr lang="da-DK">
              <a:solidFill>
                <a:srgbClr val="F5F5F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F5F5F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0634-BCD3-4162-9635-6A701A6E658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363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p_inde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9" y="-16934"/>
            <a:ext cx="12240000" cy="6551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026346"/>
            <a:ext cx="2494844" cy="995361"/>
          </a:xfrm>
        </p:spPr>
        <p:txBody>
          <a:bodyPr anchor="t">
            <a:normAutofit/>
          </a:bodyPr>
          <a:lstStyle>
            <a:lvl1pPr>
              <a:defRPr sz="2400" b="1" i="0">
                <a:solidFill>
                  <a:srgbClr val="000000"/>
                </a:solidFill>
                <a:latin typeface="Soho Pro"/>
                <a:cs typeface="Soho Pro"/>
              </a:defRPr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64F9-9F3D-4998-8ADE-EE32412C1530}" type="datetimeFigureOut">
              <a:rPr lang="da-DK" smtClean="0">
                <a:solidFill>
                  <a:srgbClr val="F5F5F1"/>
                </a:solidFill>
              </a:rPr>
              <a:pPr/>
              <a:t>20/11/17</a:t>
            </a:fld>
            <a:endParaRPr lang="da-DK">
              <a:solidFill>
                <a:srgbClr val="F5F5F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F5F5F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0634-BCD3-4162-9635-6A701A6E6581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451289" y="1026345"/>
            <a:ext cx="8131111" cy="5078122"/>
          </a:xfrm>
        </p:spPr>
        <p:txBody>
          <a:bodyPr>
            <a:normAutofit/>
          </a:bodyPr>
          <a:lstStyle>
            <a:lvl1pPr marL="342900" indent="-342900">
              <a:lnSpc>
                <a:spcPct val="140000"/>
              </a:lnSpc>
              <a:buFont typeface="+mj-ea"/>
              <a:buAutoNum type="circleNumDbPlain"/>
              <a:defRPr sz="1600">
                <a:solidFill>
                  <a:srgbClr val="000000"/>
                </a:solidFill>
              </a:defRPr>
            </a:lvl1pPr>
            <a:lvl2pPr marL="800100" indent="-342900">
              <a:lnSpc>
                <a:spcPct val="140000"/>
              </a:lnSpc>
              <a:buFont typeface="+mj-ea"/>
              <a:buAutoNum type="circleNumDbPlain"/>
              <a:defRPr sz="1600">
                <a:solidFill>
                  <a:srgbClr val="000000"/>
                </a:solidFill>
              </a:defRPr>
            </a:lvl2pPr>
            <a:lvl3pPr marL="1257300" indent="-342900">
              <a:lnSpc>
                <a:spcPct val="140000"/>
              </a:lnSpc>
              <a:buFont typeface="+mj-ea"/>
              <a:buAutoNum type="circleNumDbPlain"/>
              <a:defRPr sz="1600">
                <a:solidFill>
                  <a:srgbClr val="000000"/>
                </a:solidFill>
              </a:defRPr>
            </a:lvl3pPr>
            <a:lvl4pPr marL="1714500" indent="-342900">
              <a:lnSpc>
                <a:spcPct val="140000"/>
              </a:lnSpc>
              <a:buFont typeface="+mj-ea"/>
              <a:buAutoNum type="circleNumDbPlain"/>
              <a:defRPr sz="1600">
                <a:solidFill>
                  <a:srgbClr val="000000"/>
                </a:solidFill>
              </a:defRPr>
            </a:lvl4pPr>
            <a:lvl5pPr marL="2171700" indent="-342900">
              <a:lnSpc>
                <a:spcPct val="140000"/>
              </a:lnSpc>
              <a:buFont typeface="+mj-ea"/>
              <a:buAutoNum type="circleNumDbPlain"/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92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_index_gree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7"/>
          <a:stretch/>
        </p:blipFill>
        <p:spPr>
          <a:xfrm>
            <a:off x="0" y="-25400"/>
            <a:ext cx="12240000" cy="6534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026346"/>
            <a:ext cx="2494844" cy="995361"/>
          </a:xfrm>
        </p:spPr>
        <p:txBody>
          <a:bodyPr anchor="t">
            <a:normAutofit/>
          </a:bodyPr>
          <a:lstStyle>
            <a:lvl1pPr>
              <a:defRPr sz="2400" b="1" i="0">
                <a:solidFill>
                  <a:srgbClr val="000000"/>
                </a:solidFill>
                <a:latin typeface="Soho Pro"/>
                <a:cs typeface="Soho Pro"/>
              </a:defRPr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64F9-9F3D-4998-8ADE-EE32412C1530}" type="datetimeFigureOut">
              <a:rPr lang="da-DK" smtClean="0">
                <a:solidFill>
                  <a:srgbClr val="F5F5F1"/>
                </a:solidFill>
              </a:rPr>
              <a:pPr/>
              <a:t>20/11/17</a:t>
            </a:fld>
            <a:endParaRPr lang="da-DK">
              <a:solidFill>
                <a:srgbClr val="F5F5F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F5F5F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0634-BCD3-4162-9635-6A701A6E6581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451289" y="1026345"/>
            <a:ext cx="8131111" cy="5078122"/>
          </a:xfrm>
        </p:spPr>
        <p:txBody>
          <a:bodyPr>
            <a:normAutofit/>
          </a:bodyPr>
          <a:lstStyle>
            <a:lvl1pPr marL="342900" indent="-342900">
              <a:lnSpc>
                <a:spcPct val="140000"/>
              </a:lnSpc>
              <a:buFont typeface="+mj-ea"/>
              <a:buAutoNum type="circleNumDbPlain"/>
              <a:defRPr sz="1600">
                <a:solidFill>
                  <a:srgbClr val="000000"/>
                </a:solidFill>
              </a:defRPr>
            </a:lvl1pPr>
            <a:lvl2pPr marL="800100" indent="-342900">
              <a:lnSpc>
                <a:spcPct val="140000"/>
              </a:lnSpc>
              <a:buFont typeface="+mj-ea"/>
              <a:buAutoNum type="circleNumDbPlain"/>
              <a:defRPr sz="1600">
                <a:solidFill>
                  <a:srgbClr val="000000"/>
                </a:solidFill>
              </a:defRPr>
            </a:lvl2pPr>
            <a:lvl3pPr marL="1257300" indent="-342900">
              <a:lnSpc>
                <a:spcPct val="140000"/>
              </a:lnSpc>
              <a:buFont typeface="+mj-ea"/>
              <a:buAutoNum type="circleNumDbPlain"/>
              <a:defRPr sz="1600">
                <a:solidFill>
                  <a:srgbClr val="000000"/>
                </a:solidFill>
              </a:defRPr>
            </a:lvl3pPr>
            <a:lvl4pPr marL="1714500" indent="-342900">
              <a:lnSpc>
                <a:spcPct val="140000"/>
              </a:lnSpc>
              <a:buFont typeface="+mj-ea"/>
              <a:buAutoNum type="circleNumDbPlain"/>
              <a:defRPr sz="1600">
                <a:solidFill>
                  <a:srgbClr val="000000"/>
                </a:solidFill>
              </a:defRPr>
            </a:lvl4pPr>
            <a:lvl5pPr marL="2171700" indent="-342900">
              <a:lnSpc>
                <a:spcPct val="140000"/>
              </a:lnSpc>
              <a:buFont typeface="+mj-ea"/>
              <a:buAutoNum type="circleNumDbPlain"/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41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64F9-9F3D-4998-8ADE-EE32412C1530}" type="datetimeFigureOut">
              <a:rPr lang="da-DK" smtClean="0">
                <a:solidFill>
                  <a:srgbClr val="F5F5F1"/>
                </a:solidFill>
              </a:rPr>
              <a:pPr/>
              <a:t>20/11/17</a:t>
            </a:fld>
            <a:endParaRPr lang="da-DK">
              <a:solidFill>
                <a:srgbClr val="F5F5F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F5F5F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0634-BCD3-4162-9635-6A701A6E658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562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1600"/>
            </a:lvl1pPr>
            <a:lvl2pPr>
              <a:lnSpc>
                <a:spcPct val="110000"/>
              </a:lnSpc>
              <a:defRPr sz="1600"/>
            </a:lvl2pPr>
            <a:lvl3pPr>
              <a:lnSpc>
                <a:spcPct val="110000"/>
              </a:lnSpc>
              <a:defRPr sz="1600"/>
            </a:lvl3pPr>
            <a:lvl4pPr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1600"/>
            </a:lvl1pPr>
            <a:lvl2pPr>
              <a:lnSpc>
                <a:spcPct val="110000"/>
              </a:lnSpc>
              <a:defRPr sz="1600"/>
            </a:lvl2pPr>
            <a:lvl3pPr>
              <a:lnSpc>
                <a:spcPct val="110000"/>
              </a:lnSpc>
              <a:defRPr sz="1600"/>
            </a:lvl3pPr>
            <a:lvl4pPr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56149" y="323328"/>
            <a:ext cx="726252" cy="365125"/>
          </a:xfrm>
        </p:spPr>
        <p:txBody>
          <a:bodyPr/>
          <a:lstStyle/>
          <a:p>
            <a:fld id="{0FCD0634-BCD3-4162-9635-6A701A6E6581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579335"/>
            <a:ext cx="1412992" cy="249385"/>
          </a:xfrm>
        </p:spPr>
        <p:txBody>
          <a:bodyPr/>
          <a:lstStyle/>
          <a:p>
            <a:fld id="{22BB64F9-9F3D-4998-8ADE-EE32412C1530}" type="datetimeFigureOut">
              <a:rPr lang="da-DK" smtClean="0">
                <a:solidFill>
                  <a:srgbClr val="F5F5F1"/>
                </a:solidFill>
              </a:rPr>
              <a:pPr/>
              <a:t>20/11/17</a:t>
            </a:fld>
            <a:endParaRPr lang="da-DK">
              <a:solidFill>
                <a:srgbClr val="F5F5F1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35200" y="6579335"/>
            <a:ext cx="3860800" cy="249385"/>
          </a:xfrm>
        </p:spPr>
        <p:txBody>
          <a:bodyPr/>
          <a:lstStyle/>
          <a:p>
            <a:endParaRPr lang="da-DK">
              <a:solidFill>
                <a:srgbClr val="F5F5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8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p_inde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9" y="-16934"/>
            <a:ext cx="12240000" cy="6551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6008" y="4051288"/>
            <a:ext cx="10363200" cy="1362076"/>
          </a:xfrm>
        </p:spPr>
        <p:txBody>
          <a:bodyPr anchor="t">
            <a:normAutofit/>
          </a:bodyPr>
          <a:lstStyle>
            <a:lvl1pPr algn="l">
              <a:defRPr sz="4000" b="1" i="0" cap="none">
                <a:solidFill>
                  <a:schemeClr val="bg1">
                    <a:lumMod val="50000"/>
                  </a:schemeClr>
                </a:solidFill>
                <a:latin typeface="Soho Pro"/>
                <a:cs typeface="Soho Pro"/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</a:t>
            </a:r>
            <a:r>
              <a:rPr lang="da-DK" smtClean="0"/>
              <a:t>master </a:t>
            </a:r>
            <a:br>
              <a:rPr lang="da-DK" smtClean="0"/>
            </a:br>
            <a:r>
              <a:rPr lang="da-DK" smtClean="0"/>
              <a:t>title </a:t>
            </a:r>
            <a:r>
              <a:rPr lang="da-DK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008" y="2551100"/>
            <a:ext cx="10363200" cy="1500187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64F9-9F3D-4998-8ADE-EE32412C1530}" type="datetimeFigureOut">
              <a:rPr lang="da-DK" smtClean="0">
                <a:solidFill>
                  <a:srgbClr val="F5F5F1"/>
                </a:solidFill>
              </a:rPr>
              <a:pPr/>
              <a:t>20/11/17</a:t>
            </a:fld>
            <a:endParaRPr lang="da-DK">
              <a:solidFill>
                <a:srgbClr val="F5F5F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F5F5F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0634-BCD3-4162-9635-6A701A6E658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084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64F9-9F3D-4998-8ADE-EE32412C1530}" type="datetimeFigureOut">
              <a:rPr lang="da-DK" smtClean="0">
                <a:solidFill>
                  <a:srgbClr val="F5F5F1"/>
                </a:solidFill>
              </a:rPr>
              <a:pPr/>
              <a:t>20/11/17</a:t>
            </a:fld>
            <a:endParaRPr lang="da-DK">
              <a:solidFill>
                <a:srgbClr val="F5F5F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F5F5F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0634-BCD3-4162-9635-6A701A6E6581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26008" y="1092201"/>
            <a:ext cx="10363200" cy="3290319"/>
          </a:xfrm>
        </p:spPr>
        <p:txBody>
          <a:bodyPr anchor="b">
            <a:normAutofit/>
          </a:bodyPr>
          <a:lstStyle>
            <a:lvl1pPr algn="l">
              <a:defRPr sz="4000" b="0" i="0" cap="none">
                <a:solidFill>
                  <a:schemeClr val="bg2"/>
                </a:solidFill>
                <a:latin typeface="Soho Pro Light"/>
                <a:cs typeface="Soho Pro Light"/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726008" y="4564558"/>
            <a:ext cx="10363200" cy="71702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pic>
        <p:nvPicPr>
          <p:cNvPr id="14" name="Picture 13" descr="Map_bl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240000" cy="6551701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929208" y="1244601"/>
            <a:ext cx="10363200" cy="3290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latin typeface="Soho Pro Light"/>
                <a:ea typeface="+mj-ea"/>
                <a:cs typeface="Soho Pro Light"/>
              </a:defRPr>
            </a:lvl1pPr>
          </a:lstStyle>
          <a:p>
            <a:pPr algn="l"/>
            <a:endParaRPr lang="en-US" sz="2000" dirty="0">
              <a:solidFill>
                <a:srgbClr val="F5F5F1"/>
              </a:solidFill>
            </a:endParaRPr>
          </a:p>
        </p:txBody>
      </p:sp>
      <p:sp>
        <p:nvSpPr>
          <p:cNvPr id="18" name="Text Placeholder 7"/>
          <p:cNvSpPr>
            <a:spLocks noGrp="1"/>
          </p:cNvSpPr>
          <p:nvPr>
            <p:ph type="body" idx="13"/>
          </p:nvPr>
        </p:nvSpPr>
        <p:spPr>
          <a:xfrm>
            <a:off x="929208" y="4716958"/>
            <a:ext cx="10363200" cy="71702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B8685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57836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64F9-9F3D-4998-8ADE-EE32412C1530}" type="datetimeFigureOut">
              <a:rPr lang="da-DK" smtClean="0">
                <a:solidFill>
                  <a:srgbClr val="F5F5F1"/>
                </a:solidFill>
              </a:rPr>
              <a:pPr/>
              <a:t>20/11/17</a:t>
            </a:fld>
            <a:endParaRPr lang="da-DK">
              <a:solidFill>
                <a:srgbClr val="F5F5F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F5F5F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0634-BCD3-4162-9635-6A701A6E658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081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64F9-9F3D-4998-8ADE-EE32412C1530}" type="datetimeFigureOut">
              <a:rPr lang="da-DK" smtClean="0">
                <a:solidFill>
                  <a:srgbClr val="F5F5F1"/>
                </a:solidFill>
              </a:rPr>
              <a:pPr/>
              <a:t>20/11/17</a:t>
            </a:fld>
            <a:endParaRPr lang="da-DK">
              <a:solidFill>
                <a:srgbClr val="F5F5F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F5F5F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0634-BCD3-4162-9635-6A701A6E6581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26008" y="4406902"/>
            <a:ext cx="10363200" cy="1362076"/>
          </a:xfrm>
        </p:spPr>
        <p:txBody>
          <a:bodyPr anchor="t">
            <a:normAutofit/>
          </a:bodyPr>
          <a:lstStyle>
            <a:lvl1pPr algn="l">
              <a:defRPr sz="3200" b="0" i="0" cap="none">
                <a:solidFill>
                  <a:schemeClr val="bg1">
                    <a:lumMod val="50000"/>
                  </a:schemeClr>
                </a:solidFill>
                <a:latin typeface="Soho Pro Light"/>
                <a:cs typeface="Soho Pro Light"/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6008" y="2906713"/>
            <a:ext cx="10363200" cy="1500187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17824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emf"/><Relationship Id="rId18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11054"/>
            <a:ext cx="12229627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A3A37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24032"/>
            <a:ext cx="10972800" cy="9953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2842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9778" y="323329"/>
            <a:ext cx="9426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ADADA6"/>
                </a:solidFill>
                <a:latin typeface="Soho Pro"/>
                <a:cs typeface="Soho Pro"/>
              </a:defRPr>
            </a:lvl1pPr>
          </a:lstStyle>
          <a:p>
            <a:fld id="{0FCD0634-BCD3-4162-9635-6A701A6E6581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3" name="Rectangle 12"/>
          <p:cNvSpPr/>
          <p:nvPr/>
        </p:nvSpPr>
        <p:spPr>
          <a:xfrm>
            <a:off x="0" y="6511055"/>
            <a:ext cx="12240000" cy="2235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A3A3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79335"/>
            <a:ext cx="1412992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bg2"/>
                </a:solidFill>
                <a:latin typeface="Soho Pro"/>
                <a:cs typeface="Soho Pro"/>
              </a:defRPr>
            </a:lvl1pPr>
          </a:lstStyle>
          <a:p>
            <a:fld id="{22BB64F9-9F3D-4998-8ADE-EE32412C1530}" type="datetimeFigureOut">
              <a:rPr lang="da-DK" smtClean="0">
                <a:solidFill>
                  <a:srgbClr val="F5F5F1"/>
                </a:solidFill>
              </a:rPr>
              <a:pPr/>
              <a:t>20/11/17</a:t>
            </a:fld>
            <a:endParaRPr lang="da-DK">
              <a:solidFill>
                <a:srgbClr val="F5F5F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200" y="6579335"/>
            <a:ext cx="3860800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bg2"/>
                </a:solidFill>
                <a:latin typeface="Soho Pro"/>
                <a:cs typeface="Soho Pro"/>
              </a:defRPr>
            </a:lvl1pPr>
          </a:lstStyle>
          <a:p>
            <a:endParaRPr lang="da-DK">
              <a:solidFill>
                <a:srgbClr val="F5F5F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12194" y="6644760"/>
            <a:ext cx="1870207" cy="106831"/>
          </a:xfrm>
          <a:prstGeom prst="rect">
            <a:avLst/>
          </a:prstGeom>
        </p:spPr>
      </p:pic>
      <p:pic>
        <p:nvPicPr>
          <p:cNvPr id="9" name="Picture 8" descr="_MG_1082.jpg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7" b="77731"/>
          <a:stretch/>
        </p:blipFill>
        <p:spPr>
          <a:xfrm>
            <a:off x="-1" y="0"/>
            <a:ext cx="12188988" cy="2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7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>
              <a:lumMod val="75000"/>
            </a:schemeClr>
          </a:solidFill>
          <a:latin typeface="Soho Pro Light"/>
          <a:ea typeface="+mj-ea"/>
          <a:cs typeface="Soho Pro Light"/>
        </a:defRPr>
      </a:lvl1pPr>
    </p:titleStyle>
    <p:bodyStyle>
      <a:lvl1pPr marL="342900" indent="-342900" algn="l" defTabSz="457200" rtl="0" eaLnBrk="1" latinLnBrk="0" hangingPunct="1">
        <a:lnSpc>
          <a:spcPct val="110000"/>
        </a:lnSpc>
        <a:spcBef>
          <a:spcPct val="20000"/>
        </a:spcBef>
        <a:buFont typeface="Arial"/>
        <a:buChar char="•"/>
        <a:defRPr sz="1600" b="0" i="0" kern="1200">
          <a:solidFill>
            <a:schemeClr val="bg1"/>
          </a:solidFill>
          <a:latin typeface="Soho Gothic Std"/>
          <a:ea typeface="+mn-ea"/>
          <a:cs typeface="Soho Gothic Std"/>
        </a:defRPr>
      </a:lvl1pPr>
      <a:lvl2pPr marL="742950" indent="-285750" algn="l" defTabSz="457200" rtl="0" eaLnBrk="1" latinLnBrk="0" hangingPunct="1">
        <a:lnSpc>
          <a:spcPct val="110000"/>
        </a:lnSpc>
        <a:spcBef>
          <a:spcPct val="20000"/>
        </a:spcBef>
        <a:buFont typeface="Arial"/>
        <a:buChar char="•"/>
        <a:defRPr sz="1600" b="0" i="0" kern="1200">
          <a:solidFill>
            <a:schemeClr val="bg1"/>
          </a:solidFill>
          <a:latin typeface="Soho Gothic Std"/>
          <a:ea typeface="+mn-ea"/>
          <a:cs typeface="Soho Gothic Std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ct val="20000"/>
        </a:spcBef>
        <a:buFont typeface="Arial"/>
        <a:buChar char="•"/>
        <a:defRPr sz="1600" b="0" i="0" kern="1200">
          <a:solidFill>
            <a:schemeClr val="bg1"/>
          </a:solidFill>
          <a:latin typeface="Soho Gothic Std"/>
          <a:ea typeface="+mn-ea"/>
          <a:cs typeface="Soho Gothic Std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ct val="20000"/>
        </a:spcBef>
        <a:buFont typeface="Arial"/>
        <a:buChar char="•"/>
        <a:defRPr sz="1600" b="0" i="0" kern="1200">
          <a:solidFill>
            <a:schemeClr val="bg1"/>
          </a:solidFill>
          <a:latin typeface="Soho Gothic Std"/>
          <a:ea typeface="+mn-ea"/>
          <a:cs typeface="Soho Gothic Std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ct val="20000"/>
        </a:spcBef>
        <a:buFont typeface="Arial"/>
        <a:buChar char="•"/>
        <a:defRPr sz="1600" b="0" i="0" kern="1200">
          <a:solidFill>
            <a:schemeClr val="bg1"/>
          </a:solidFill>
          <a:latin typeface="Soho Gothic Std"/>
          <a:ea typeface="+mn-ea"/>
          <a:cs typeface="Soho Gothic St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Rud Pedersen </a:t>
            </a:r>
            <a:r>
              <a:rPr lang="da-DK" dirty="0" smtClean="0"/>
              <a:t>– Vad, </a:t>
            </a:r>
            <a:r>
              <a:rPr lang="da-DK" dirty="0" err="1" smtClean="0"/>
              <a:t>vem</a:t>
            </a:r>
            <a:r>
              <a:rPr lang="da-DK" dirty="0" smtClean="0"/>
              <a:t>, </a:t>
            </a:r>
            <a:r>
              <a:rPr lang="da-DK" dirty="0" err="1" smtClean="0"/>
              <a:t>varför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5" name="Rectangle 60"/>
          <p:cNvSpPr/>
          <p:nvPr/>
        </p:nvSpPr>
        <p:spPr>
          <a:xfrm>
            <a:off x="498182" y="1764774"/>
            <a:ext cx="11160125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dirty="0" err="1">
                <a:solidFill>
                  <a:schemeClr val="tx1"/>
                </a:solidFill>
                <a:latin typeface="Soho Pro Light" panose="02040303030506020204" pitchFamily="18" charset="0"/>
              </a:rPr>
              <a:t>Rud</a:t>
            </a:r>
            <a:r>
              <a:rPr lang="en-US" dirty="0">
                <a:solidFill>
                  <a:schemeClr val="tx1"/>
                </a:solidFill>
                <a:latin typeface="Soho Pro Light" panose="020403030305060202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Soho Pro Light" panose="02040303030506020204" pitchFamily="18" charset="0"/>
              </a:rPr>
              <a:t>Pedersen </a:t>
            </a:r>
            <a:r>
              <a:rPr lang="en-US" dirty="0" err="1" smtClean="0">
                <a:solidFill>
                  <a:schemeClr val="tx1"/>
                </a:solidFill>
                <a:latin typeface="Soho Pro Light" panose="02040303030506020204" pitchFamily="18" charset="0"/>
              </a:rPr>
              <a:t>är</a:t>
            </a:r>
            <a:r>
              <a:rPr lang="en-US" dirty="0" smtClean="0">
                <a:solidFill>
                  <a:schemeClr val="tx1"/>
                </a:solidFill>
                <a:latin typeface="Soho Pro Light" panose="02040303030506020204" pitchFamily="18" charset="0"/>
              </a:rPr>
              <a:t> en </a:t>
            </a:r>
            <a:r>
              <a:rPr lang="en-US" dirty="0" err="1" smtClean="0">
                <a:solidFill>
                  <a:schemeClr val="tx1"/>
                </a:solidFill>
                <a:latin typeface="Soho Pro Light" panose="02040303030506020204" pitchFamily="18" charset="0"/>
              </a:rPr>
              <a:t>växande</a:t>
            </a:r>
            <a:r>
              <a:rPr lang="en-US" dirty="0" smtClean="0">
                <a:solidFill>
                  <a:schemeClr val="tx1"/>
                </a:solidFill>
                <a:latin typeface="Soho Pro Light" panose="0204030303050602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oho Pro Light" panose="02040303030506020204" pitchFamily="18" charset="0"/>
              </a:rPr>
              <a:t>nordisk</a:t>
            </a:r>
            <a:r>
              <a:rPr lang="en-US" dirty="0" smtClean="0">
                <a:solidFill>
                  <a:schemeClr val="tx1"/>
                </a:solidFill>
                <a:latin typeface="Soho Pro Light" panose="02040303030506020204" pitchFamily="18" charset="0"/>
              </a:rPr>
              <a:t> Public Affairs </a:t>
            </a:r>
            <a:r>
              <a:rPr lang="en-US" dirty="0" err="1" smtClean="0">
                <a:solidFill>
                  <a:schemeClr val="tx1"/>
                </a:solidFill>
                <a:latin typeface="Soho Pro Light" panose="02040303030506020204" pitchFamily="18" charset="0"/>
              </a:rPr>
              <a:t>byrå</a:t>
            </a:r>
            <a:r>
              <a:rPr lang="en-US" dirty="0" smtClean="0">
                <a:solidFill>
                  <a:schemeClr val="tx1"/>
                </a:solidFill>
                <a:latin typeface="Soho Pro Light" panose="0204030303050602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oho Pro Light" panose="02040303030506020204" pitchFamily="18" charset="0"/>
              </a:rPr>
              <a:t>som</a:t>
            </a:r>
            <a:r>
              <a:rPr lang="en-US" dirty="0" smtClean="0">
                <a:solidFill>
                  <a:schemeClr val="tx1"/>
                </a:solidFill>
                <a:latin typeface="Soho Pro Light" panose="0204030303050602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oho Pro Light" panose="02040303030506020204" pitchFamily="18" charset="0"/>
              </a:rPr>
              <a:t>försöker</a:t>
            </a:r>
            <a:r>
              <a:rPr lang="en-US" dirty="0" smtClean="0">
                <a:solidFill>
                  <a:schemeClr val="tx1"/>
                </a:solidFill>
                <a:latin typeface="Soho Pro Light" panose="0204030303050602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oho Pro Light" panose="02040303030506020204" pitchFamily="18" charset="0"/>
              </a:rPr>
              <a:t>förklara</a:t>
            </a:r>
            <a:r>
              <a:rPr lang="en-US" dirty="0" smtClean="0">
                <a:solidFill>
                  <a:schemeClr val="tx1"/>
                </a:solidFill>
                <a:latin typeface="Soho Pro Light" panose="0204030303050602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oho Pro Light" panose="02040303030506020204" pitchFamily="18" charset="0"/>
              </a:rPr>
              <a:t>hur</a:t>
            </a:r>
            <a:r>
              <a:rPr lang="en-US" dirty="0" smtClean="0">
                <a:solidFill>
                  <a:schemeClr val="tx1"/>
                </a:solidFill>
                <a:latin typeface="Soho Pro Light" panose="0204030303050602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oho Pro Light" panose="02040303030506020204" pitchFamily="18" charset="0"/>
              </a:rPr>
              <a:t>det</a:t>
            </a:r>
            <a:r>
              <a:rPr lang="en-US" dirty="0" smtClean="0">
                <a:solidFill>
                  <a:schemeClr val="tx1"/>
                </a:solidFill>
                <a:latin typeface="Soho Pro Light" panose="0204030303050602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oho Pro Light" panose="02040303030506020204" pitchFamily="18" charset="0"/>
              </a:rPr>
              <a:t>offentliga</a:t>
            </a:r>
            <a:r>
              <a:rPr lang="en-US" dirty="0" smtClean="0">
                <a:solidFill>
                  <a:schemeClr val="tx1"/>
                </a:solidFill>
                <a:latin typeface="Soho Pro Light" panose="0204030303050602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oho Pro Light" panose="02040303030506020204" pitchFamily="18" charset="0"/>
              </a:rPr>
              <a:t>fungerar</a:t>
            </a:r>
            <a:r>
              <a:rPr lang="en-US" dirty="0" smtClean="0">
                <a:solidFill>
                  <a:schemeClr val="tx1"/>
                </a:solidFill>
                <a:latin typeface="Soho Pro Light" panose="020403030305060202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Soho Pro Light" panose="02040303030506020204" pitchFamily="18" charset="0"/>
              </a:rPr>
              <a:t>vem</a:t>
            </a:r>
            <a:r>
              <a:rPr lang="en-US" dirty="0" smtClean="0">
                <a:solidFill>
                  <a:schemeClr val="tx1"/>
                </a:solidFill>
                <a:latin typeface="Soho Pro Light" panose="0204030303050602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oho Pro Light" panose="02040303030506020204" pitchFamily="18" charset="0"/>
              </a:rPr>
              <a:t>som</a:t>
            </a:r>
            <a:r>
              <a:rPr lang="en-US" dirty="0" smtClean="0">
                <a:solidFill>
                  <a:schemeClr val="tx1"/>
                </a:solidFill>
                <a:latin typeface="Soho Pro Light" panose="0204030303050602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oho Pro Light" panose="02040303030506020204" pitchFamily="18" charset="0"/>
              </a:rPr>
              <a:t>fattar</a:t>
            </a:r>
            <a:r>
              <a:rPr lang="en-US" dirty="0" smtClean="0">
                <a:solidFill>
                  <a:schemeClr val="tx1"/>
                </a:solidFill>
                <a:latin typeface="Soho Pro Light" panose="0204030303050602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oho Pro Light" panose="02040303030506020204" pitchFamily="18" charset="0"/>
              </a:rPr>
              <a:t>besluten</a:t>
            </a:r>
            <a:r>
              <a:rPr lang="en-US" dirty="0">
                <a:solidFill>
                  <a:schemeClr val="tx1"/>
                </a:solidFill>
                <a:latin typeface="Soho Pro Light" panose="0204030303050602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oho Pro Light" panose="02040303030506020204" pitchFamily="18" charset="0"/>
              </a:rPr>
              <a:t>och</a:t>
            </a:r>
            <a:r>
              <a:rPr lang="en-US" dirty="0" smtClean="0">
                <a:solidFill>
                  <a:schemeClr val="tx1"/>
                </a:solidFill>
                <a:latin typeface="Soho Pro Light" panose="0204030303050602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oho Pro Light" panose="02040303030506020204" pitchFamily="18" charset="0"/>
              </a:rPr>
              <a:t>på</a:t>
            </a:r>
            <a:r>
              <a:rPr lang="en-US" dirty="0" smtClean="0">
                <a:solidFill>
                  <a:schemeClr val="tx1"/>
                </a:solidFill>
                <a:latin typeface="Soho Pro Light" panose="0204030303050602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oho Pro Light" panose="02040303030506020204" pitchFamily="18" charset="0"/>
              </a:rPr>
              <a:t>vilka</a:t>
            </a:r>
            <a:r>
              <a:rPr lang="en-US" dirty="0" smtClean="0">
                <a:solidFill>
                  <a:schemeClr val="tx1"/>
                </a:solidFill>
                <a:latin typeface="Soho Pro Light" panose="0204030303050602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oho Pro Light" panose="02040303030506020204" pitchFamily="18" charset="0"/>
              </a:rPr>
              <a:t>grunder</a:t>
            </a:r>
            <a:r>
              <a:rPr lang="en-US" dirty="0" smtClean="0">
                <a:solidFill>
                  <a:schemeClr val="tx1"/>
                </a:solidFill>
                <a:latin typeface="Soho Pro Light" panose="0204030303050602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oho Pro Light" panose="02040303030506020204" pitchFamily="18" charset="0"/>
              </a:rPr>
              <a:t>och</a:t>
            </a:r>
            <a:r>
              <a:rPr lang="en-US" dirty="0" smtClean="0">
                <a:solidFill>
                  <a:schemeClr val="tx1"/>
                </a:solidFill>
                <a:latin typeface="Soho Pro Light" panose="0204030303050602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oho Pro Light" panose="02040303030506020204" pitchFamily="18" charset="0"/>
              </a:rPr>
              <a:t>vad</a:t>
            </a:r>
            <a:r>
              <a:rPr lang="en-US" dirty="0" smtClean="0">
                <a:solidFill>
                  <a:schemeClr val="tx1"/>
                </a:solidFill>
                <a:latin typeface="Soho Pro Light" panose="0204030303050602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oho Pro Light" panose="02040303030506020204" pitchFamily="18" charset="0"/>
              </a:rPr>
              <a:t>som</a:t>
            </a:r>
            <a:r>
              <a:rPr lang="en-US" dirty="0" smtClean="0">
                <a:solidFill>
                  <a:schemeClr val="tx1"/>
                </a:solidFill>
                <a:latin typeface="Soho Pro Light" panose="0204030303050602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oho Pro Light" panose="02040303030506020204" pitchFamily="18" charset="0"/>
              </a:rPr>
              <a:t>påverkar</a:t>
            </a:r>
            <a:r>
              <a:rPr lang="en-US" dirty="0" smtClean="0">
                <a:solidFill>
                  <a:schemeClr val="tx1"/>
                </a:solidFill>
                <a:latin typeface="Soho Pro Light" panose="0204030303050602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oho Pro Light" panose="02040303030506020204" pitchFamily="18" charset="0"/>
              </a:rPr>
              <a:t>beslutsprocessen</a:t>
            </a:r>
            <a:r>
              <a:rPr lang="en-US" dirty="0" smtClean="0">
                <a:solidFill>
                  <a:schemeClr val="tx1"/>
                </a:solidFill>
                <a:latin typeface="Soho Pro Light" panose="02040303030506020204" pitchFamily="18" charset="0"/>
              </a:rPr>
              <a:t>.  </a:t>
            </a:r>
            <a:endParaRPr lang="en-US" dirty="0">
              <a:solidFill>
                <a:schemeClr val="tx1"/>
              </a:solidFill>
              <a:latin typeface="Soho Pro Light" panose="02040303030506020204" pitchFamily="18" charset="0"/>
            </a:endParaRPr>
          </a:p>
        </p:txBody>
      </p:sp>
      <p:grpSp>
        <p:nvGrpSpPr>
          <p:cNvPr id="6" name="Group 110"/>
          <p:cNvGrpSpPr/>
          <p:nvPr/>
        </p:nvGrpSpPr>
        <p:grpSpPr>
          <a:xfrm>
            <a:off x="6136648" y="2576548"/>
            <a:ext cx="5521659" cy="523220"/>
            <a:chOff x="6154404" y="2869017"/>
            <a:chExt cx="5521659" cy="523220"/>
          </a:xfrm>
        </p:grpSpPr>
        <p:sp>
          <p:nvSpPr>
            <p:cNvPr id="7" name="Rectangle 61"/>
            <p:cNvSpPr/>
            <p:nvPr/>
          </p:nvSpPr>
          <p:spPr>
            <a:xfrm>
              <a:off x="6505575" y="2869017"/>
              <a:ext cx="517048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Soho Pro Light" panose="02040303030506020204" pitchFamily="18" charset="0"/>
                </a:rPr>
                <a:t>We provide customized solutions within </a:t>
              </a:r>
              <a:r>
                <a:rPr lang="en-US" sz="1400" b="1" dirty="0">
                  <a:latin typeface="Soho Pro Light" panose="02040303030506020204" pitchFamily="18" charset="0"/>
                </a:rPr>
                <a:t>lobbyism, strategic communication, issue managing and political analysis</a:t>
              </a:r>
              <a:r>
                <a:rPr lang="en-US" sz="1400" dirty="0">
                  <a:latin typeface="Soho Pro Light" panose="02040303030506020204" pitchFamily="18" charset="0"/>
                </a:rPr>
                <a:t>. </a:t>
              </a:r>
            </a:p>
          </p:txBody>
        </p:sp>
        <p:grpSp>
          <p:nvGrpSpPr>
            <p:cNvPr id="8" name="Group 89"/>
            <p:cNvGrpSpPr/>
            <p:nvPr/>
          </p:nvGrpSpPr>
          <p:grpSpPr>
            <a:xfrm>
              <a:off x="6154404" y="2940134"/>
              <a:ext cx="265217" cy="380987"/>
              <a:chOff x="10501313" y="2228850"/>
              <a:chExt cx="200025" cy="287338"/>
            </a:xfrm>
            <a:solidFill>
              <a:srgbClr val="D58160"/>
            </a:solidFill>
          </p:grpSpPr>
          <p:sp>
            <p:nvSpPr>
              <p:cNvPr id="9" name="Freeform 203"/>
              <p:cNvSpPr>
                <a:spLocks noEditPoints="1"/>
              </p:cNvSpPr>
              <p:nvPr/>
            </p:nvSpPr>
            <p:spPr bwMode="auto">
              <a:xfrm>
                <a:off x="10501313" y="2228850"/>
                <a:ext cx="200025" cy="201613"/>
              </a:xfrm>
              <a:custGeom>
                <a:avLst/>
                <a:gdLst>
                  <a:gd name="T0" fmla="*/ 373 w 632"/>
                  <a:gd name="T1" fmla="*/ 511 h 631"/>
                  <a:gd name="T2" fmla="*/ 447 w 632"/>
                  <a:gd name="T3" fmla="*/ 447 h 631"/>
                  <a:gd name="T4" fmla="*/ 450 w 632"/>
                  <a:gd name="T5" fmla="*/ 431 h 631"/>
                  <a:gd name="T6" fmla="*/ 436 w 632"/>
                  <a:gd name="T7" fmla="*/ 421 h 631"/>
                  <a:gd name="T8" fmla="*/ 327 w 632"/>
                  <a:gd name="T9" fmla="*/ 426 h 631"/>
                  <a:gd name="T10" fmla="*/ 310 w 632"/>
                  <a:gd name="T11" fmla="*/ 422 h 631"/>
                  <a:gd name="T12" fmla="*/ 202 w 632"/>
                  <a:gd name="T13" fmla="*/ 422 h 631"/>
                  <a:gd name="T14" fmla="*/ 184 w 632"/>
                  <a:gd name="T15" fmla="*/ 426 h 631"/>
                  <a:gd name="T16" fmla="*/ 181 w 632"/>
                  <a:gd name="T17" fmla="*/ 442 h 631"/>
                  <a:gd name="T18" fmla="*/ 253 w 632"/>
                  <a:gd name="T19" fmla="*/ 511 h 631"/>
                  <a:gd name="T20" fmla="*/ 301 w 632"/>
                  <a:gd name="T21" fmla="*/ 473 h 631"/>
                  <a:gd name="T22" fmla="*/ 233 w 632"/>
                  <a:gd name="T23" fmla="*/ 589 h 631"/>
                  <a:gd name="T24" fmla="*/ 160 w 632"/>
                  <a:gd name="T25" fmla="*/ 555 h 631"/>
                  <a:gd name="T26" fmla="*/ 100 w 632"/>
                  <a:gd name="T27" fmla="*/ 503 h 631"/>
                  <a:gd name="T28" fmla="*/ 57 w 632"/>
                  <a:gd name="T29" fmla="*/ 436 h 631"/>
                  <a:gd name="T30" fmla="*/ 33 w 632"/>
                  <a:gd name="T31" fmla="*/ 358 h 631"/>
                  <a:gd name="T32" fmla="*/ 33 w 632"/>
                  <a:gd name="T33" fmla="*/ 272 h 631"/>
                  <a:gd name="T34" fmla="*/ 58 w 632"/>
                  <a:gd name="T35" fmla="*/ 192 h 631"/>
                  <a:gd name="T36" fmla="*/ 104 w 632"/>
                  <a:gd name="T37" fmla="*/ 123 h 631"/>
                  <a:gd name="T38" fmla="*/ 167 w 632"/>
                  <a:gd name="T39" fmla="*/ 72 h 631"/>
                  <a:gd name="T40" fmla="*/ 244 w 632"/>
                  <a:gd name="T41" fmla="*/ 38 h 631"/>
                  <a:gd name="T42" fmla="*/ 330 w 632"/>
                  <a:gd name="T43" fmla="*/ 30 h 631"/>
                  <a:gd name="T44" fmla="*/ 414 w 632"/>
                  <a:gd name="T45" fmla="*/ 47 h 631"/>
                  <a:gd name="T46" fmla="*/ 487 w 632"/>
                  <a:gd name="T47" fmla="*/ 87 h 631"/>
                  <a:gd name="T48" fmla="*/ 545 w 632"/>
                  <a:gd name="T49" fmla="*/ 145 h 631"/>
                  <a:gd name="T50" fmla="*/ 584 w 632"/>
                  <a:gd name="T51" fmla="*/ 218 h 631"/>
                  <a:gd name="T52" fmla="*/ 602 w 632"/>
                  <a:gd name="T53" fmla="*/ 301 h 631"/>
                  <a:gd name="T54" fmla="*/ 593 w 632"/>
                  <a:gd name="T55" fmla="*/ 385 h 631"/>
                  <a:gd name="T56" fmla="*/ 563 w 632"/>
                  <a:gd name="T57" fmla="*/ 460 h 631"/>
                  <a:gd name="T58" fmla="*/ 514 w 632"/>
                  <a:gd name="T59" fmla="*/ 522 h 631"/>
                  <a:gd name="T60" fmla="*/ 449 w 632"/>
                  <a:gd name="T61" fmla="*/ 568 h 631"/>
                  <a:gd name="T62" fmla="*/ 372 w 632"/>
                  <a:gd name="T63" fmla="*/ 596 h 631"/>
                  <a:gd name="T64" fmla="*/ 283 w 632"/>
                  <a:gd name="T65" fmla="*/ 1 h 631"/>
                  <a:gd name="T66" fmla="*/ 193 w 632"/>
                  <a:gd name="T67" fmla="*/ 25 h 631"/>
                  <a:gd name="T68" fmla="*/ 115 w 632"/>
                  <a:gd name="T69" fmla="*/ 72 h 631"/>
                  <a:gd name="T70" fmla="*/ 54 w 632"/>
                  <a:gd name="T71" fmla="*/ 139 h 631"/>
                  <a:gd name="T72" fmla="*/ 14 w 632"/>
                  <a:gd name="T73" fmla="*/ 222 h 631"/>
                  <a:gd name="T74" fmla="*/ 0 w 632"/>
                  <a:gd name="T75" fmla="*/ 316 h 631"/>
                  <a:gd name="T76" fmla="*/ 14 w 632"/>
                  <a:gd name="T77" fmla="*/ 410 h 631"/>
                  <a:gd name="T78" fmla="*/ 54 w 632"/>
                  <a:gd name="T79" fmla="*/ 492 h 631"/>
                  <a:gd name="T80" fmla="*/ 115 w 632"/>
                  <a:gd name="T81" fmla="*/ 560 h 631"/>
                  <a:gd name="T82" fmla="*/ 193 w 632"/>
                  <a:gd name="T83" fmla="*/ 607 h 631"/>
                  <a:gd name="T84" fmla="*/ 283 w 632"/>
                  <a:gd name="T85" fmla="*/ 630 h 631"/>
                  <a:gd name="T86" fmla="*/ 380 w 632"/>
                  <a:gd name="T87" fmla="*/ 625 h 631"/>
                  <a:gd name="T88" fmla="*/ 466 w 632"/>
                  <a:gd name="T89" fmla="*/ 594 h 631"/>
                  <a:gd name="T90" fmla="*/ 539 w 632"/>
                  <a:gd name="T91" fmla="*/ 539 h 631"/>
                  <a:gd name="T92" fmla="*/ 594 w 632"/>
                  <a:gd name="T93" fmla="*/ 466 h 631"/>
                  <a:gd name="T94" fmla="*/ 625 w 632"/>
                  <a:gd name="T95" fmla="*/ 379 h 631"/>
                  <a:gd name="T96" fmla="*/ 631 w 632"/>
                  <a:gd name="T97" fmla="*/ 284 h 631"/>
                  <a:gd name="T98" fmla="*/ 607 w 632"/>
                  <a:gd name="T99" fmla="*/ 193 h 631"/>
                  <a:gd name="T100" fmla="*/ 560 w 632"/>
                  <a:gd name="T101" fmla="*/ 115 h 631"/>
                  <a:gd name="T102" fmla="*/ 492 w 632"/>
                  <a:gd name="T103" fmla="*/ 53 h 631"/>
                  <a:gd name="T104" fmla="*/ 410 w 632"/>
                  <a:gd name="T105" fmla="*/ 14 h 631"/>
                  <a:gd name="T106" fmla="*/ 316 w 632"/>
                  <a:gd name="T107" fmla="*/ 0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32" h="631">
                    <a:moveTo>
                      <a:pt x="331" y="601"/>
                    </a:moveTo>
                    <a:lnTo>
                      <a:pt x="331" y="473"/>
                    </a:lnTo>
                    <a:lnTo>
                      <a:pt x="366" y="507"/>
                    </a:lnTo>
                    <a:lnTo>
                      <a:pt x="368" y="509"/>
                    </a:lnTo>
                    <a:lnTo>
                      <a:pt x="370" y="510"/>
                    </a:lnTo>
                    <a:lnTo>
                      <a:pt x="373" y="511"/>
                    </a:lnTo>
                    <a:lnTo>
                      <a:pt x="376" y="511"/>
                    </a:lnTo>
                    <a:lnTo>
                      <a:pt x="379" y="511"/>
                    </a:lnTo>
                    <a:lnTo>
                      <a:pt x="382" y="510"/>
                    </a:lnTo>
                    <a:lnTo>
                      <a:pt x="384" y="509"/>
                    </a:lnTo>
                    <a:lnTo>
                      <a:pt x="387" y="507"/>
                    </a:lnTo>
                    <a:lnTo>
                      <a:pt x="447" y="447"/>
                    </a:lnTo>
                    <a:lnTo>
                      <a:pt x="449" y="445"/>
                    </a:lnTo>
                    <a:lnTo>
                      <a:pt x="450" y="442"/>
                    </a:lnTo>
                    <a:lnTo>
                      <a:pt x="451" y="440"/>
                    </a:lnTo>
                    <a:lnTo>
                      <a:pt x="451" y="436"/>
                    </a:lnTo>
                    <a:lnTo>
                      <a:pt x="451" y="433"/>
                    </a:lnTo>
                    <a:lnTo>
                      <a:pt x="450" y="431"/>
                    </a:lnTo>
                    <a:lnTo>
                      <a:pt x="449" y="428"/>
                    </a:lnTo>
                    <a:lnTo>
                      <a:pt x="447" y="426"/>
                    </a:lnTo>
                    <a:lnTo>
                      <a:pt x="445" y="423"/>
                    </a:lnTo>
                    <a:lnTo>
                      <a:pt x="442" y="422"/>
                    </a:lnTo>
                    <a:lnTo>
                      <a:pt x="440" y="421"/>
                    </a:lnTo>
                    <a:lnTo>
                      <a:pt x="436" y="421"/>
                    </a:lnTo>
                    <a:lnTo>
                      <a:pt x="433" y="421"/>
                    </a:lnTo>
                    <a:lnTo>
                      <a:pt x="431" y="422"/>
                    </a:lnTo>
                    <a:lnTo>
                      <a:pt x="428" y="423"/>
                    </a:lnTo>
                    <a:lnTo>
                      <a:pt x="426" y="426"/>
                    </a:lnTo>
                    <a:lnTo>
                      <a:pt x="376" y="475"/>
                    </a:lnTo>
                    <a:lnTo>
                      <a:pt x="327" y="426"/>
                    </a:lnTo>
                    <a:lnTo>
                      <a:pt x="324" y="423"/>
                    </a:lnTo>
                    <a:lnTo>
                      <a:pt x="322" y="422"/>
                    </a:lnTo>
                    <a:lnTo>
                      <a:pt x="318" y="421"/>
                    </a:lnTo>
                    <a:lnTo>
                      <a:pt x="316" y="421"/>
                    </a:lnTo>
                    <a:lnTo>
                      <a:pt x="313" y="421"/>
                    </a:lnTo>
                    <a:lnTo>
                      <a:pt x="310" y="422"/>
                    </a:lnTo>
                    <a:lnTo>
                      <a:pt x="308" y="423"/>
                    </a:lnTo>
                    <a:lnTo>
                      <a:pt x="306" y="426"/>
                    </a:lnTo>
                    <a:lnTo>
                      <a:pt x="255" y="475"/>
                    </a:lnTo>
                    <a:lnTo>
                      <a:pt x="206" y="426"/>
                    </a:lnTo>
                    <a:lnTo>
                      <a:pt x="204" y="423"/>
                    </a:lnTo>
                    <a:lnTo>
                      <a:pt x="202" y="422"/>
                    </a:lnTo>
                    <a:lnTo>
                      <a:pt x="198" y="421"/>
                    </a:lnTo>
                    <a:lnTo>
                      <a:pt x="195" y="421"/>
                    </a:lnTo>
                    <a:lnTo>
                      <a:pt x="193" y="421"/>
                    </a:lnTo>
                    <a:lnTo>
                      <a:pt x="190" y="422"/>
                    </a:lnTo>
                    <a:lnTo>
                      <a:pt x="188" y="423"/>
                    </a:lnTo>
                    <a:lnTo>
                      <a:pt x="184" y="426"/>
                    </a:lnTo>
                    <a:lnTo>
                      <a:pt x="183" y="428"/>
                    </a:lnTo>
                    <a:lnTo>
                      <a:pt x="181" y="431"/>
                    </a:lnTo>
                    <a:lnTo>
                      <a:pt x="180" y="433"/>
                    </a:lnTo>
                    <a:lnTo>
                      <a:pt x="180" y="436"/>
                    </a:lnTo>
                    <a:lnTo>
                      <a:pt x="180" y="440"/>
                    </a:lnTo>
                    <a:lnTo>
                      <a:pt x="181" y="442"/>
                    </a:lnTo>
                    <a:lnTo>
                      <a:pt x="183" y="445"/>
                    </a:lnTo>
                    <a:lnTo>
                      <a:pt x="184" y="447"/>
                    </a:lnTo>
                    <a:lnTo>
                      <a:pt x="244" y="507"/>
                    </a:lnTo>
                    <a:lnTo>
                      <a:pt x="248" y="509"/>
                    </a:lnTo>
                    <a:lnTo>
                      <a:pt x="250" y="510"/>
                    </a:lnTo>
                    <a:lnTo>
                      <a:pt x="253" y="511"/>
                    </a:lnTo>
                    <a:lnTo>
                      <a:pt x="255" y="511"/>
                    </a:lnTo>
                    <a:lnTo>
                      <a:pt x="258" y="511"/>
                    </a:lnTo>
                    <a:lnTo>
                      <a:pt x="262" y="510"/>
                    </a:lnTo>
                    <a:lnTo>
                      <a:pt x="264" y="509"/>
                    </a:lnTo>
                    <a:lnTo>
                      <a:pt x="266" y="507"/>
                    </a:lnTo>
                    <a:lnTo>
                      <a:pt x="301" y="473"/>
                    </a:lnTo>
                    <a:lnTo>
                      <a:pt x="301" y="601"/>
                    </a:lnTo>
                    <a:lnTo>
                      <a:pt x="286" y="600"/>
                    </a:lnTo>
                    <a:lnTo>
                      <a:pt x="273" y="598"/>
                    </a:lnTo>
                    <a:lnTo>
                      <a:pt x="259" y="596"/>
                    </a:lnTo>
                    <a:lnTo>
                      <a:pt x="246" y="593"/>
                    </a:lnTo>
                    <a:lnTo>
                      <a:pt x="233" y="589"/>
                    </a:lnTo>
                    <a:lnTo>
                      <a:pt x="220" y="584"/>
                    </a:lnTo>
                    <a:lnTo>
                      <a:pt x="207" y="580"/>
                    </a:lnTo>
                    <a:lnTo>
                      <a:pt x="195" y="575"/>
                    </a:lnTo>
                    <a:lnTo>
                      <a:pt x="183" y="568"/>
                    </a:lnTo>
                    <a:lnTo>
                      <a:pt x="172" y="562"/>
                    </a:lnTo>
                    <a:lnTo>
                      <a:pt x="160" y="555"/>
                    </a:lnTo>
                    <a:lnTo>
                      <a:pt x="149" y="548"/>
                    </a:lnTo>
                    <a:lnTo>
                      <a:pt x="138" y="539"/>
                    </a:lnTo>
                    <a:lnTo>
                      <a:pt x="128" y="531"/>
                    </a:lnTo>
                    <a:lnTo>
                      <a:pt x="118" y="522"/>
                    </a:lnTo>
                    <a:lnTo>
                      <a:pt x="109" y="512"/>
                    </a:lnTo>
                    <a:lnTo>
                      <a:pt x="100" y="503"/>
                    </a:lnTo>
                    <a:lnTo>
                      <a:pt x="91" y="492"/>
                    </a:lnTo>
                    <a:lnTo>
                      <a:pt x="84" y="482"/>
                    </a:lnTo>
                    <a:lnTo>
                      <a:pt x="76" y="471"/>
                    </a:lnTo>
                    <a:lnTo>
                      <a:pt x="69" y="460"/>
                    </a:lnTo>
                    <a:lnTo>
                      <a:pt x="62" y="448"/>
                    </a:lnTo>
                    <a:lnTo>
                      <a:pt x="57" y="436"/>
                    </a:lnTo>
                    <a:lnTo>
                      <a:pt x="51" y="423"/>
                    </a:lnTo>
                    <a:lnTo>
                      <a:pt x="46" y="411"/>
                    </a:lnTo>
                    <a:lnTo>
                      <a:pt x="42" y="398"/>
                    </a:lnTo>
                    <a:lnTo>
                      <a:pt x="39" y="385"/>
                    </a:lnTo>
                    <a:lnTo>
                      <a:pt x="35" y="372"/>
                    </a:lnTo>
                    <a:lnTo>
                      <a:pt x="33" y="358"/>
                    </a:lnTo>
                    <a:lnTo>
                      <a:pt x="31" y="344"/>
                    </a:lnTo>
                    <a:lnTo>
                      <a:pt x="30" y="330"/>
                    </a:lnTo>
                    <a:lnTo>
                      <a:pt x="30" y="316"/>
                    </a:lnTo>
                    <a:lnTo>
                      <a:pt x="30" y="301"/>
                    </a:lnTo>
                    <a:lnTo>
                      <a:pt x="31" y="286"/>
                    </a:lnTo>
                    <a:lnTo>
                      <a:pt x="33" y="272"/>
                    </a:lnTo>
                    <a:lnTo>
                      <a:pt x="35" y="258"/>
                    </a:lnTo>
                    <a:lnTo>
                      <a:pt x="39" y="244"/>
                    </a:lnTo>
                    <a:lnTo>
                      <a:pt x="43" y="230"/>
                    </a:lnTo>
                    <a:lnTo>
                      <a:pt x="47" y="218"/>
                    </a:lnTo>
                    <a:lnTo>
                      <a:pt x="52" y="205"/>
                    </a:lnTo>
                    <a:lnTo>
                      <a:pt x="58" y="192"/>
                    </a:lnTo>
                    <a:lnTo>
                      <a:pt x="64" y="180"/>
                    </a:lnTo>
                    <a:lnTo>
                      <a:pt x="72" y="167"/>
                    </a:lnTo>
                    <a:lnTo>
                      <a:pt x="78" y="156"/>
                    </a:lnTo>
                    <a:lnTo>
                      <a:pt x="87" y="145"/>
                    </a:lnTo>
                    <a:lnTo>
                      <a:pt x="95" y="134"/>
                    </a:lnTo>
                    <a:lnTo>
                      <a:pt x="104" y="123"/>
                    </a:lnTo>
                    <a:lnTo>
                      <a:pt x="114" y="114"/>
                    </a:lnTo>
                    <a:lnTo>
                      <a:pt x="123" y="104"/>
                    </a:lnTo>
                    <a:lnTo>
                      <a:pt x="134" y="95"/>
                    </a:lnTo>
                    <a:lnTo>
                      <a:pt x="145" y="87"/>
                    </a:lnTo>
                    <a:lnTo>
                      <a:pt x="157" y="79"/>
                    </a:lnTo>
                    <a:lnTo>
                      <a:pt x="167" y="72"/>
                    </a:lnTo>
                    <a:lnTo>
                      <a:pt x="180" y="64"/>
                    </a:lnTo>
                    <a:lnTo>
                      <a:pt x="192" y="58"/>
                    </a:lnTo>
                    <a:lnTo>
                      <a:pt x="205" y="52"/>
                    </a:lnTo>
                    <a:lnTo>
                      <a:pt x="218" y="47"/>
                    </a:lnTo>
                    <a:lnTo>
                      <a:pt x="231" y="43"/>
                    </a:lnTo>
                    <a:lnTo>
                      <a:pt x="244" y="38"/>
                    </a:lnTo>
                    <a:lnTo>
                      <a:pt x="258" y="35"/>
                    </a:lnTo>
                    <a:lnTo>
                      <a:pt x="272" y="33"/>
                    </a:lnTo>
                    <a:lnTo>
                      <a:pt x="286" y="31"/>
                    </a:lnTo>
                    <a:lnTo>
                      <a:pt x="301" y="30"/>
                    </a:lnTo>
                    <a:lnTo>
                      <a:pt x="316" y="30"/>
                    </a:lnTo>
                    <a:lnTo>
                      <a:pt x="330" y="30"/>
                    </a:lnTo>
                    <a:lnTo>
                      <a:pt x="345" y="31"/>
                    </a:lnTo>
                    <a:lnTo>
                      <a:pt x="359" y="33"/>
                    </a:lnTo>
                    <a:lnTo>
                      <a:pt x="373" y="35"/>
                    </a:lnTo>
                    <a:lnTo>
                      <a:pt x="387" y="38"/>
                    </a:lnTo>
                    <a:lnTo>
                      <a:pt x="401" y="43"/>
                    </a:lnTo>
                    <a:lnTo>
                      <a:pt x="414" y="47"/>
                    </a:lnTo>
                    <a:lnTo>
                      <a:pt x="427" y="52"/>
                    </a:lnTo>
                    <a:lnTo>
                      <a:pt x="440" y="58"/>
                    </a:lnTo>
                    <a:lnTo>
                      <a:pt x="453" y="64"/>
                    </a:lnTo>
                    <a:lnTo>
                      <a:pt x="464" y="72"/>
                    </a:lnTo>
                    <a:lnTo>
                      <a:pt x="476" y="79"/>
                    </a:lnTo>
                    <a:lnTo>
                      <a:pt x="487" y="87"/>
                    </a:lnTo>
                    <a:lnTo>
                      <a:pt x="498" y="95"/>
                    </a:lnTo>
                    <a:lnTo>
                      <a:pt x="508" y="104"/>
                    </a:lnTo>
                    <a:lnTo>
                      <a:pt x="518" y="114"/>
                    </a:lnTo>
                    <a:lnTo>
                      <a:pt x="528" y="123"/>
                    </a:lnTo>
                    <a:lnTo>
                      <a:pt x="536" y="134"/>
                    </a:lnTo>
                    <a:lnTo>
                      <a:pt x="545" y="145"/>
                    </a:lnTo>
                    <a:lnTo>
                      <a:pt x="553" y="156"/>
                    </a:lnTo>
                    <a:lnTo>
                      <a:pt x="561" y="167"/>
                    </a:lnTo>
                    <a:lnTo>
                      <a:pt x="567" y="180"/>
                    </a:lnTo>
                    <a:lnTo>
                      <a:pt x="574" y="192"/>
                    </a:lnTo>
                    <a:lnTo>
                      <a:pt x="579" y="205"/>
                    </a:lnTo>
                    <a:lnTo>
                      <a:pt x="584" y="218"/>
                    </a:lnTo>
                    <a:lnTo>
                      <a:pt x="589" y="230"/>
                    </a:lnTo>
                    <a:lnTo>
                      <a:pt x="593" y="244"/>
                    </a:lnTo>
                    <a:lnTo>
                      <a:pt x="596" y="258"/>
                    </a:lnTo>
                    <a:lnTo>
                      <a:pt x="598" y="272"/>
                    </a:lnTo>
                    <a:lnTo>
                      <a:pt x="601" y="286"/>
                    </a:lnTo>
                    <a:lnTo>
                      <a:pt x="602" y="301"/>
                    </a:lnTo>
                    <a:lnTo>
                      <a:pt x="602" y="316"/>
                    </a:lnTo>
                    <a:lnTo>
                      <a:pt x="602" y="330"/>
                    </a:lnTo>
                    <a:lnTo>
                      <a:pt x="601" y="344"/>
                    </a:lnTo>
                    <a:lnTo>
                      <a:pt x="598" y="358"/>
                    </a:lnTo>
                    <a:lnTo>
                      <a:pt x="596" y="372"/>
                    </a:lnTo>
                    <a:lnTo>
                      <a:pt x="593" y="385"/>
                    </a:lnTo>
                    <a:lnTo>
                      <a:pt x="590" y="398"/>
                    </a:lnTo>
                    <a:lnTo>
                      <a:pt x="586" y="411"/>
                    </a:lnTo>
                    <a:lnTo>
                      <a:pt x="581" y="423"/>
                    </a:lnTo>
                    <a:lnTo>
                      <a:pt x="575" y="436"/>
                    </a:lnTo>
                    <a:lnTo>
                      <a:pt x="569" y="448"/>
                    </a:lnTo>
                    <a:lnTo>
                      <a:pt x="563" y="460"/>
                    </a:lnTo>
                    <a:lnTo>
                      <a:pt x="555" y="471"/>
                    </a:lnTo>
                    <a:lnTo>
                      <a:pt x="548" y="482"/>
                    </a:lnTo>
                    <a:lnTo>
                      <a:pt x="540" y="492"/>
                    </a:lnTo>
                    <a:lnTo>
                      <a:pt x="532" y="503"/>
                    </a:lnTo>
                    <a:lnTo>
                      <a:pt x="523" y="512"/>
                    </a:lnTo>
                    <a:lnTo>
                      <a:pt x="514" y="522"/>
                    </a:lnTo>
                    <a:lnTo>
                      <a:pt x="504" y="531"/>
                    </a:lnTo>
                    <a:lnTo>
                      <a:pt x="493" y="539"/>
                    </a:lnTo>
                    <a:lnTo>
                      <a:pt x="483" y="548"/>
                    </a:lnTo>
                    <a:lnTo>
                      <a:pt x="472" y="555"/>
                    </a:lnTo>
                    <a:lnTo>
                      <a:pt x="460" y="562"/>
                    </a:lnTo>
                    <a:lnTo>
                      <a:pt x="449" y="568"/>
                    </a:lnTo>
                    <a:lnTo>
                      <a:pt x="436" y="575"/>
                    </a:lnTo>
                    <a:lnTo>
                      <a:pt x="425" y="580"/>
                    </a:lnTo>
                    <a:lnTo>
                      <a:pt x="412" y="584"/>
                    </a:lnTo>
                    <a:lnTo>
                      <a:pt x="399" y="589"/>
                    </a:lnTo>
                    <a:lnTo>
                      <a:pt x="386" y="593"/>
                    </a:lnTo>
                    <a:lnTo>
                      <a:pt x="372" y="596"/>
                    </a:lnTo>
                    <a:lnTo>
                      <a:pt x="359" y="598"/>
                    </a:lnTo>
                    <a:lnTo>
                      <a:pt x="345" y="600"/>
                    </a:lnTo>
                    <a:lnTo>
                      <a:pt x="331" y="601"/>
                    </a:lnTo>
                    <a:close/>
                    <a:moveTo>
                      <a:pt x="316" y="0"/>
                    </a:moveTo>
                    <a:lnTo>
                      <a:pt x="299" y="0"/>
                    </a:lnTo>
                    <a:lnTo>
                      <a:pt x="283" y="1"/>
                    </a:lnTo>
                    <a:lnTo>
                      <a:pt x="268" y="3"/>
                    </a:lnTo>
                    <a:lnTo>
                      <a:pt x="252" y="6"/>
                    </a:lnTo>
                    <a:lnTo>
                      <a:pt x="237" y="10"/>
                    </a:lnTo>
                    <a:lnTo>
                      <a:pt x="222" y="14"/>
                    </a:lnTo>
                    <a:lnTo>
                      <a:pt x="207" y="19"/>
                    </a:lnTo>
                    <a:lnTo>
                      <a:pt x="193" y="25"/>
                    </a:lnTo>
                    <a:lnTo>
                      <a:pt x="179" y="31"/>
                    </a:lnTo>
                    <a:lnTo>
                      <a:pt x="165" y="38"/>
                    </a:lnTo>
                    <a:lnTo>
                      <a:pt x="152" y="46"/>
                    </a:lnTo>
                    <a:lnTo>
                      <a:pt x="139" y="53"/>
                    </a:lnTo>
                    <a:lnTo>
                      <a:pt x="126" y="63"/>
                    </a:lnTo>
                    <a:lnTo>
                      <a:pt x="115" y="72"/>
                    </a:lnTo>
                    <a:lnTo>
                      <a:pt x="103" y="82"/>
                    </a:lnTo>
                    <a:lnTo>
                      <a:pt x="92" y="92"/>
                    </a:lnTo>
                    <a:lnTo>
                      <a:pt x="81" y="104"/>
                    </a:lnTo>
                    <a:lnTo>
                      <a:pt x="72" y="115"/>
                    </a:lnTo>
                    <a:lnTo>
                      <a:pt x="62" y="126"/>
                    </a:lnTo>
                    <a:lnTo>
                      <a:pt x="54" y="139"/>
                    </a:lnTo>
                    <a:lnTo>
                      <a:pt x="46" y="152"/>
                    </a:lnTo>
                    <a:lnTo>
                      <a:pt x="37" y="165"/>
                    </a:lnTo>
                    <a:lnTo>
                      <a:pt x="31" y="179"/>
                    </a:lnTo>
                    <a:lnTo>
                      <a:pt x="25" y="193"/>
                    </a:lnTo>
                    <a:lnTo>
                      <a:pt x="19" y="207"/>
                    </a:lnTo>
                    <a:lnTo>
                      <a:pt x="14" y="222"/>
                    </a:lnTo>
                    <a:lnTo>
                      <a:pt x="10" y="237"/>
                    </a:lnTo>
                    <a:lnTo>
                      <a:pt x="6" y="252"/>
                    </a:lnTo>
                    <a:lnTo>
                      <a:pt x="3" y="268"/>
                    </a:lnTo>
                    <a:lnTo>
                      <a:pt x="1" y="284"/>
                    </a:lnTo>
                    <a:lnTo>
                      <a:pt x="0" y="299"/>
                    </a:lnTo>
                    <a:lnTo>
                      <a:pt x="0" y="316"/>
                    </a:lnTo>
                    <a:lnTo>
                      <a:pt x="0" y="332"/>
                    </a:lnTo>
                    <a:lnTo>
                      <a:pt x="1" y="348"/>
                    </a:lnTo>
                    <a:lnTo>
                      <a:pt x="3" y="363"/>
                    </a:lnTo>
                    <a:lnTo>
                      <a:pt x="6" y="379"/>
                    </a:lnTo>
                    <a:lnTo>
                      <a:pt x="10" y="394"/>
                    </a:lnTo>
                    <a:lnTo>
                      <a:pt x="14" y="410"/>
                    </a:lnTo>
                    <a:lnTo>
                      <a:pt x="19" y="425"/>
                    </a:lnTo>
                    <a:lnTo>
                      <a:pt x="25" y="438"/>
                    </a:lnTo>
                    <a:lnTo>
                      <a:pt x="31" y="452"/>
                    </a:lnTo>
                    <a:lnTo>
                      <a:pt x="37" y="466"/>
                    </a:lnTo>
                    <a:lnTo>
                      <a:pt x="46" y="479"/>
                    </a:lnTo>
                    <a:lnTo>
                      <a:pt x="54" y="492"/>
                    </a:lnTo>
                    <a:lnTo>
                      <a:pt x="62" y="505"/>
                    </a:lnTo>
                    <a:lnTo>
                      <a:pt x="72" y="517"/>
                    </a:lnTo>
                    <a:lnTo>
                      <a:pt x="81" y="529"/>
                    </a:lnTo>
                    <a:lnTo>
                      <a:pt x="92" y="539"/>
                    </a:lnTo>
                    <a:lnTo>
                      <a:pt x="103" y="550"/>
                    </a:lnTo>
                    <a:lnTo>
                      <a:pt x="115" y="560"/>
                    </a:lnTo>
                    <a:lnTo>
                      <a:pt x="126" y="569"/>
                    </a:lnTo>
                    <a:lnTo>
                      <a:pt x="139" y="578"/>
                    </a:lnTo>
                    <a:lnTo>
                      <a:pt x="152" y="586"/>
                    </a:lnTo>
                    <a:lnTo>
                      <a:pt x="165" y="594"/>
                    </a:lnTo>
                    <a:lnTo>
                      <a:pt x="179" y="600"/>
                    </a:lnTo>
                    <a:lnTo>
                      <a:pt x="193" y="607"/>
                    </a:lnTo>
                    <a:lnTo>
                      <a:pt x="207" y="612"/>
                    </a:lnTo>
                    <a:lnTo>
                      <a:pt x="222" y="618"/>
                    </a:lnTo>
                    <a:lnTo>
                      <a:pt x="237" y="622"/>
                    </a:lnTo>
                    <a:lnTo>
                      <a:pt x="252" y="625"/>
                    </a:lnTo>
                    <a:lnTo>
                      <a:pt x="268" y="628"/>
                    </a:lnTo>
                    <a:lnTo>
                      <a:pt x="283" y="630"/>
                    </a:lnTo>
                    <a:lnTo>
                      <a:pt x="299" y="631"/>
                    </a:lnTo>
                    <a:lnTo>
                      <a:pt x="316" y="631"/>
                    </a:lnTo>
                    <a:lnTo>
                      <a:pt x="332" y="631"/>
                    </a:lnTo>
                    <a:lnTo>
                      <a:pt x="348" y="630"/>
                    </a:lnTo>
                    <a:lnTo>
                      <a:pt x="364" y="628"/>
                    </a:lnTo>
                    <a:lnTo>
                      <a:pt x="380" y="625"/>
                    </a:lnTo>
                    <a:lnTo>
                      <a:pt x="395" y="622"/>
                    </a:lnTo>
                    <a:lnTo>
                      <a:pt x="410" y="618"/>
                    </a:lnTo>
                    <a:lnTo>
                      <a:pt x="425" y="612"/>
                    </a:lnTo>
                    <a:lnTo>
                      <a:pt x="439" y="607"/>
                    </a:lnTo>
                    <a:lnTo>
                      <a:pt x="453" y="600"/>
                    </a:lnTo>
                    <a:lnTo>
                      <a:pt x="466" y="594"/>
                    </a:lnTo>
                    <a:lnTo>
                      <a:pt x="479" y="586"/>
                    </a:lnTo>
                    <a:lnTo>
                      <a:pt x="492" y="578"/>
                    </a:lnTo>
                    <a:lnTo>
                      <a:pt x="505" y="569"/>
                    </a:lnTo>
                    <a:lnTo>
                      <a:pt x="517" y="560"/>
                    </a:lnTo>
                    <a:lnTo>
                      <a:pt x="529" y="550"/>
                    </a:lnTo>
                    <a:lnTo>
                      <a:pt x="539" y="539"/>
                    </a:lnTo>
                    <a:lnTo>
                      <a:pt x="550" y="529"/>
                    </a:lnTo>
                    <a:lnTo>
                      <a:pt x="560" y="517"/>
                    </a:lnTo>
                    <a:lnTo>
                      <a:pt x="569" y="505"/>
                    </a:lnTo>
                    <a:lnTo>
                      <a:pt x="578" y="492"/>
                    </a:lnTo>
                    <a:lnTo>
                      <a:pt x="587" y="479"/>
                    </a:lnTo>
                    <a:lnTo>
                      <a:pt x="594" y="466"/>
                    </a:lnTo>
                    <a:lnTo>
                      <a:pt x="601" y="452"/>
                    </a:lnTo>
                    <a:lnTo>
                      <a:pt x="607" y="438"/>
                    </a:lnTo>
                    <a:lnTo>
                      <a:pt x="612" y="425"/>
                    </a:lnTo>
                    <a:lnTo>
                      <a:pt x="618" y="410"/>
                    </a:lnTo>
                    <a:lnTo>
                      <a:pt x="622" y="394"/>
                    </a:lnTo>
                    <a:lnTo>
                      <a:pt x="625" y="379"/>
                    </a:lnTo>
                    <a:lnTo>
                      <a:pt x="628" y="363"/>
                    </a:lnTo>
                    <a:lnTo>
                      <a:pt x="631" y="348"/>
                    </a:lnTo>
                    <a:lnTo>
                      <a:pt x="632" y="332"/>
                    </a:lnTo>
                    <a:lnTo>
                      <a:pt x="632" y="316"/>
                    </a:lnTo>
                    <a:lnTo>
                      <a:pt x="632" y="299"/>
                    </a:lnTo>
                    <a:lnTo>
                      <a:pt x="631" y="284"/>
                    </a:lnTo>
                    <a:lnTo>
                      <a:pt x="628" y="268"/>
                    </a:lnTo>
                    <a:lnTo>
                      <a:pt x="625" y="252"/>
                    </a:lnTo>
                    <a:lnTo>
                      <a:pt x="622" y="237"/>
                    </a:lnTo>
                    <a:lnTo>
                      <a:pt x="618" y="222"/>
                    </a:lnTo>
                    <a:lnTo>
                      <a:pt x="612" y="207"/>
                    </a:lnTo>
                    <a:lnTo>
                      <a:pt x="607" y="193"/>
                    </a:lnTo>
                    <a:lnTo>
                      <a:pt x="601" y="179"/>
                    </a:lnTo>
                    <a:lnTo>
                      <a:pt x="594" y="165"/>
                    </a:lnTo>
                    <a:lnTo>
                      <a:pt x="587" y="152"/>
                    </a:lnTo>
                    <a:lnTo>
                      <a:pt x="578" y="139"/>
                    </a:lnTo>
                    <a:lnTo>
                      <a:pt x="569" y="126"/>
                    </a:lnTo>
                    <a:lnTo>
                      <a:pt x="560" y="115"/>
                    </a:lnTo>
                    <a:lnTo>
                      <a:pt x="550" y="104"/>
                    </a:lnTo>
                    <a:lnTo>
                      <a:pt x="539" y="92"/>
                    </a:lnTo>
                    <a:lnTo>
                      <a:pt x="529" y="82"/>
                    </a:lnTo>
                    <a:lnTo>
                      <a:pt x="517" y="72"/>
                    </a:lnTo>
                    <a:lnTo>
                      <a:pt x="505" y="63"/>
                    </a:lnTo>
                    <a:lnTo>
                      <a:pt x="492" y="53"/>
                    </a:lnTo>
                    <a:lnTo>
                      <a:pt x="479" y="46"/>
                    </a:lnTo>
                    <a:lnTo>
                      <a:pt x="466" y="38"/>
                    </a:lnTo>
                    <a:lnTo>
                      <a:pt x="453" y="31"/>
                    </a:lnTo>
                    <a:lnTo>
                      <a:pt x="439" y="25"/>
                    </a:lnTo>
                    <a:lnTo>
                      <a:pt x="425" y="19"/>
                    </a:lnTo>
                    <a:lnTo>
                      <a:pt x="410" y="14"/>
                    </a:lnTo>
                    <a:lnTo>
                      <a:pt x="395" y="10"/>
                    </a:lnTo>
                    <a:lnTo>
                      <a:pt x="380" y="6"/>
                    </a:lnTo>
                    <a:lnTo>
                      <a:pt x="364" y="3"/>
                    </a:lnTo>
                    <a:lnTo>
                      <a:pt x="348" y="1"/>
                    </a:lnTo>
                    <a:lnTo>
                      <a:pt x="332" y="0"/>
                    </a:lnTo>
                    <a:lnTo>
                      <a:pt x="3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Soho Pro Light" panose="02040303030506020204" pitchFamily="18" charset="0"/>
                </a:endParaRPr>
              </a:p>
            </p:txBody>
          </p:sp>
          <p:sp>
            <p:nvSpPr>
              <p:cNvPr id="10" name="Freeform 204"/>
              <p:cNvSpPr>
                <a:spLocks/>
              </p:cNvSpPr>
              <p:nvPr/>
            </p:nvSpPr>
            <p:spPr bwMode="auto">
              <a:xfrm>
                <a:off x="10567988" y="2449513"/>
                <a:ext cx="66675" cy="9525"/>
              </a:xfrm>
              <a:custGeom>
                <a:avLst/>
                <a:gdLst>
                  <a:gd name="T0" fmla="*/ 196 w 211"/>
                  <a:gd name="T1" fmla="*/ 0 h 31"/>
                  <a:gd name="T2" fmla="*/ 15 w 211"/>
                  <a:gd name="T3" fmla="*/ 0 h 31"/>
                  <a:gd name="T4" fmla="*/ 13 w 211"/>
                  <a:gd name="T5" fmla="*/ 1 h 31"/>
                  <a:gd name="T6" fmla="*/ 10 w 211"/>
                  <a:gd name="T7" fmla="*/ 2 h 31"/>
                  <a:gd name="T8" fmla="*/ 8 w 211"/>
                  <a:gd name="T9" fmla="*/ 3 h 31"/>
                  <a:gd name="T10" fmla="*/ 4 w 211"/>
                  <a:gd name="T11" fmla="*/ 5 h 31"/>
                  <a:gd name="T12" fmla="*/ 3 w 211"/>
                  <a:gd name="T13" fmla="*/ 7 h 31"/>
                  <a:gd name="T14" fmla="*/ 1 w 211"/>
                  <a:gd name="T15" fmla="*/ 9 h 31"/>
                  <a:gd name="T16" fmla="*/ 1 w 211"/>
                  <a:gd name="T17" fmla="*/ 12 h 31"/>
                  <a:gd name="T18" fmla="*/ 0 w 211"/>
                  <a:gd name="T19" fmla="*/ 16 h 31"/>
                  <a:gd name="T20" fmla="*/ 1 w 211"/>
                  <a:gd name="T21" fmla="*/ 18 h 31"/>
                  <a:gd name="T22" fmla="*/ 1 w 211"/>
                  <a:gd name="T23" fmla="*/ 21 h 31"/>
                  <a:gd name="T24" fmla="*/ 3 w 211"/>
                  <a:gd name="T25" fmla="*/ 23 h 31"/>
                  <a:gd name="T26" fmla="*/ 4 w 211"/>
                  <a:gd name="T27" fmla="*/ 25 h 31"/>
                  <a:gd name="T28" fmla="*/ 8 w 211"/>
                  <a:gd name="T29" fmla="*/ 27 h 31"/>
                  <a:gd name="T30" fmla="*/ 10 w 211"/>
                  <a:gd name="T31" fmla="*/ 28 h 31"/>
                  <a:gd name="T32" fmla="*/ 13 w 211"/>
                  <a:gd name="T33" fmla="*/ 30 h 31"/>
                  <a:gd name="T34" fmla="*/ 15 w 211"/>
                  <a:gd name="T35" fmla="*/ 31 h 31"/>
                  <a:gd name="T36" fmla="*/ 196 w 211"/>
                  <a:gd name="T37" fmla="*/ 31 h 31"/>
                  <a:gd name="T38" fmla="*/ 200 w 211"/>
                  <a:gd name="T39" fmla="*/ 30 h 31"/>
                  <a:gd name="T40" fmla="*/ 202 w 211"/>
                  <a:gd name="T41" fmla="*/ 28 h 31"/>
                  <a:gd name="T42" fmla="*/ 205 w 211"/>
                  <a:gd name="T43" fmla="*/ 27 h 31"/>
                  <a:gd name="T44" fmla="*/ 207 w 211"/>
                  <a:gd name="T45" fmla="*/ 25 h 31"/>
                  <a:gd name="T46" fmla="*/ 208 w 211"/>
                  <a:gd name="T47" fmla="*/ 23 h 31"/>
                  <a:gd name="T48" fmla="*/ 210 w 211"/>
                  <a:gd name="T49" fmla="*/ 21 h 31"/>
                  <a:gd name="T50" fmla="*/ 211 w 211"/>
                  <a:gd name="T51" fmla="*/ 18 h 31"/>
                  <a:gd name="T52" fmla="*/ 211 w 211"/>
                  <a:gd name="T53" fmla="*/ 16 h 31"/>
                  <a:gd name="T54" fmla="*/ 211 w 211"/>
                  <a:gd name="T55" fmla="*/ 12 h 31"/>
                  <a:gd name="T56" fmla="*/ 210 w 211"/>
                  <a:gd name="T57" fmla="*/ 9 h 31"/>
                  <a:gd name="T58" fmla="*/ 208 w 211"/>
                  <a:gd name="T59" fmla="*/ 7 h 31"/>
                  <a:gd name="T60" fmla="*/ 207 w 211"/>
                  <a:gd name="T61" fmla="*/ 5 h 31"/>
                  <a:gd name="T62" fmla="*/ 205 w 211"/>
                  <a:gd name="T63" fmla="*/ 3 h 31"/>
                  <a:gd name="T64" fmla="*/ 202 w 211"/>
                  <a:gd name="T65" fmla="*/ 2 h 31"/>
                  <a:gd name="T66" fmla="*/ 200 w 211"/>
                  <a:gd name="T67" fmla="*/ 1 h 31"/>
                  <a:gd name="T68" fmla="*/ 196 w 211"/>
                  <a:gd name="T6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1" h="31">
                    <a:moveTo>
                      <a:pt x="196" y="0"/>
                    </a:moveTo>
                    <a:lnTo>
                      <a:pt x="15" y="0"/>
                    </a:lnTo>
                    <a:lnTo>
                      <a:pt x="13" y="1"/>
                    </a:lnTo>
                    <a:lnTo>
                      <a:pt x="10" y="2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4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13" y="30"/>
                    </a:lnTo>
                    <a:lnTo>
                      <a:pt x="15" y="31"/>
                    </a:lnTo>
                    <a:lnTo>
                      <a:pt x="196" y="31"/>
                    </a:lnTo>
                    <a:lnTo>
                      <a:pt x="200" y="30"/>
                    </a:lnTo>
                    <a:lnTo>
                      <a:pt x="202" y="28"/>
                    </a:lnTo>
                    <a:lnTo>
                      <a:pt x="205" y="27"/>
                    </a:lnTo>
                    <a:lnTo>
                      <a:pt x="207" y="25"/>
                    </a:lnTo>
                    <a:lnTo>
                      <a:pt x="208" y="23"/>
                    </a:lnTo>
                    <a:lnTo>
                      <a:pt x="210" y="21"/>
                    </a:lnTo>
                    <a:lnTo>
                      <a:pt x="211" y="18"/>
                    </a:lnTo>
                    <a:lnTo>
                      <a:pt x="211" y="16"/>
                    </a:lnTo>
                    <a:lnTo>
                      <a:pt x="211" y="12"/>
                    </a:lnTo>
                    <a:lnTo>
                      <a:pt x="210" y="9"/>
                    </a:lnTo>
                    <a:lnTo>
                      <a:pt x="208" y="7"/>
                    </a:lnTo>
                    <a:lnTo>
                      <a:pt x="207" y="5"/>
                    </a:lnTo>
                    <a:lnTo>
                      <a:pt x="205" y="3"/>
                    </a:lnTo>
                    <a:lnTo>
                      <a:pt x="202" y="2"/>
                    </a:lnTo>
                    <a:lnTo>
                      <a:pt x="200" y="1"/>
                    </a:lnTo>
                    <a:lnTo>
                      <a:pt x="19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Soho Pro Light" panose="02040303030506020204" pitchFamily="18" charset="0"/>
                </a:endParaRPr>
              </a:p>
            </p:txBody>
          </p:sp>
          <p:sp>
            <p:nvSpPr>
              <p:cNvPr id="11" name="Freeform 205"/>
              <p:cNvSpPr>
                <a:spLocks/>
              </p:cNvSpPr>
              <p:nvPr/>
            </p:nvSpPr>
            <p:spPr bwMode="auto">
              <a:xfrm>
                <a:off x="10567988" y="2468563"/>
                <a:ext cx="66675" cy="9525"/>
              </a:xfrm>
              <a:custGeom>
                <a:avLst/>
                <a:gdLst>
                  <a:gd name="T0" fmla="*/ 196 w 211"/>
                  <a:gd name="T1" fmla="*/ 0 h 30"/>
                  <a:gd name="T2" fmla="*/ 15 w 211"/>
                  <a:gd name="T3" fmla="*/ 0 h 30"/>
                  <a:gd name="T4" fmla="*/ 13 w 211"/>
                  <a:gd name="T5" fmla="*/ 0 h 30"/>
                  <a:gd name="T6" fmla="*/ 10 w 211"/>
                  <a:gd name="T7" fmla="*/ 1 h 30"/>
                  <a:gd name="T8" fmla="*/ 8 w 211"/>
                  <a:gd name="T9" fmla="*/ 2 h 30"/>
                  <a:gd name="T10" fmla="*/ 4 w 211"/>
                  <a:gd name="T11" fmla="*/ 4 h 30"/>
                  <a:gd name="T12" fmla="*/ 3 w 211"/>
                  <a:gd name="T13" fmla="*/ 6 h 30"/>
                  <a:gd name="T14" fmla="*/ 1 w 211"/>
                  <a:gd name="T15" fmla="*/ 8 h 30"/>
                  <a:gd name="T16" fmla="*/ 1 w 211"/>
                  <a:gd name="T17" fmla="*/ 11 h 30"/>
                  <a:gd name="T18" fmla="*/ 0 w 211"/>
                  <a:gd name="T19" fmla="*/ 15 h 30"/>
                  <a:gd name="T20" fmla="*/ 1 w 211"/>
                  <a:gd name="T21" fmla="*/ 17 h 30"/>
                  <a:gd name="T22" fmla="*/ 1 w 211"/>
                  <a:gd name="T23" fmla="*/ 20 h 30"/>
                  <a:gd name="T24" fmla="*/ 3 w 211"/>
                  <a:gd name="T25" fmla="*/ 22 h 30"/>
                  <a:gd name="T26" fmla="*/ 4 w 211"/>
                  <a:gd name="T27" fmla="*/ 25 h 30"/>
                  <a:gd name="T28" fmla="*/ 8 w 211"/>
                  <a:gd name="T29" fmla="*/ 26 h 30"/>
                  <a:gd name="T30" fmla="*/ 10 w 211"/>
                  <a:gd name="T31" fmla="*/ 29 h 30"/>
                  <a:gd name="T32" fmla="*/ 13 w 211"/>
                  <a:gd name="T33" fmla="*/ 29 h 30"/>
                  <a:gd name="T34" fmla="*/ 15 w 211"/>
                  <a:gd name="T35" fmla="*/ 30 h 30"/>
                  <a:gd name="T36" fmla="*/ 196 w 211"/>
                  <a:gd name="T37" fmla="*/ 30 h 30"/>
                  <a:gd name="T38" fmla="*/ 200 w 211"/>
                  <a:gd name="T39" fmla="*/ 29 h 30"/>
                  <a:gd name="T40" fmla="*/ 202 w 211"/>
                  <a:gd name="T41" fmla="*/ 29 h 30"/>
                  <a:gd name="T42" fmla="*/ 205 w 211"/>
                  <a:gd name="T43" fmla="*/ 26 h 30"/>
                  <a:gd name="T44" fmla="*/ 207 w 211"/>
                  <a:gd name="T45" fmla="*/ 25 h 30"/>
                  <a:gd name="T46" fmla="*/ 208 w 211"/>
                  <a:gd name="T47" fmla="*/ 22 h 30"/>
                  <a:gd name="T48" fmla="*/ 210 w 211"/>
                  <a:gd name="T49" fmla="*/ 20 h 30"/>
                  <a:gd name="T50" fmla="*/ 211 w 211"/>
                  <a:gd name="T51" fmla="*/ 17 h 30"/>
                  <a:gd name="T52" fmla="*/ 211 w 211"/>
                  <a:gd name="T53" fmla="*/ 15 h 30"/>
                  <a:gd name="T54" fmla="*/ 211 w 211"/>
                  <a:gd name="T55" fmla="*/ 11 h 30"/>
                  <a:gd name="T56" fmla="*/ 210 w 211"/>
                  <a:gd name="T57" fmla="*/ 8 h 30"/>
                  <a:gd name="T58" fmla="*/ 208 w 211"/>
                  <a:gd name="T59" fmla="*/ 6 h 30"/>
                  <a:gd name="T60" fmla="*/ 207 w 211"/>
                  <a:gd name="T61" fmla="*/ 4 h 30"/>
                  <a:gd name="T62" fmla="*/ 205 w 211"/>
                  <a:gd name="T63" fmla="*/ 2 h 30"/>
                  <a:gd name="T64" fmla="*/ 202 w 211"/>
                  <a:gd name="T65" fmla="*/ 1 h 30"/>
                  <a:gd name="T66" fmla="*/ 200 w 211"/>
                  <a:gd name="T67" fmla="*/ 0 h 30"/>
                  <a:gd name="T68" fmla="*/ 196 w 211"/>
                  <a:gd name="T6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1" h="30">
                    <a:moveTo>
                      <a:pt x="196" y="0"/>
                    </a:moveTo>
                    <a:lnTo>
                      <a:pt x="15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3" y="6"/>
                    </a:lnTo>
                    <a:lnTo>
                      <a:pt x="1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3" y="22"/>
                    </a:lnTo>
                    <a:lnTo>
                      <a:pt x="4" y="25"/>
                    </a:lnTo>
                    <a:lnTo>
                      <a:pt x="8" y="26"/>
                    </a:lnTo>
                    <a:lnTo>
                      <a:pt x="10" y="29"/>
                    </a:lnTo>
                    <a:lnTo>
                      <a:pt x="13" y="29"/>
                    </a:lnTo>
                    <a:lnTo>
                      <a:pt x="15" y="30"/>
                    </a:lnTo>
                    <a:lnTo>
                      <a:pt x="196" y="30"/>
                    </a:lnTo>
                    <a:lnTo>
                      <a:pt x="200" y="29"/>
                    </a:lnTo>
                    <a:lnTo>
                      <a:pt x="202" y="29"/>
                    </a:lnTo>
                    <a:lnTo>
                      <a:pt x="205" y="26"/>
                    </a:lnTo>
                    <a:lnTo>
                      <a:pt x="207" y="25"/>
                    </a:lnTo>
                    <a:lnTo>
                      <a:pt x="208" y="22"/>
                    </a:lnTo>
                    <a:lnTo>
                      <a:pt x="210" y="20"/>
                    </a:lnTo>
                    <a:lnTo>
                      <a:pt x="211" y="17"/>
                    </a:lnTo>
                    <a:lnTo>
                      <a:pt x="211" y="15"/>
                    </a:lnTo>
                    <a:lnTo>
                      <a:pt x="211" y="11"/>
                    </a:lnTo>
                    <a:lnTo>
                      <a:pt x="210" y="8"/>
                    </a:lnTo>
                    <a:lnTo>
                      <a:pt x="208" y="6"/>
                    </a:lnTo>
                    <a:lnTo>
                      <a:pt x="207" y="4"/>
                    </a:lnTo>
                    <a:lnTo>
                      <a:pt x="205" y="2"/>
                    </a:lnTo>
                    <a:lnTo>
                      <a:pt x="202" y="1"/>
                    </a:lnTo>
                    <a:lnTo>
                      <a:pt x="200" y="0"/>
                    </a:lnTo>
                    <a:lnTo>
                      <a:pt x="19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Soho Pro Light" panose="02040303030506020204" pitchFamily="18" charset="0"/>
                </a:endParaRPr>
              </a:p>
            </p:txBody>
          </p:sp>
          <p:sp>
            <p:nvSpPr>
              <p:cNvPr id="12" name="Freeform 206"/>
              <p:cNvSpPr>
                <a:spLocks/>
              </p:cNvSpPr>
              <p:nvPr/>
            </p:nvSpPr>
            <p:spPr bwMode="auto">
              <a:xfrm>
                <a:off x="10567988" y="2487613"/>
                <a:ext cx="66675" cy="28575"/>
              </a:xfrm>
              <a:custGeom>
                <a:avLst/>
                <a:gdLst>
                  <a:gd name="T0" fmla="*/ 196 w 211"/>
                  <a:gd name="T1" fmla="*/ 0 h 90"/>
                  <a:gd name="T2" fmla="*/ 15 w 211"/>
                  <a:gd name="T3" fmla="*/ 0 h 90"/>
                  <a:gd name="T4" fmla="*/ 13 w 211"/>
                  <a:gd name="T5" fmla="*/ 0 h 90"/>
                  <a:gd name="T6" fmla="*/ 10 w 211"/>
                  <a:gd name="T7" fmla="*/ 1 h 90"/>
                  <a:gd name="T8" fmla="*/ 8 w 211"/>
                  <a:gd name="T9" fmla="*/ 2 h 90"/>
                  <a:gd name="T10" fmla="*/ 4 w 211"/>
                  <a:gd name="T11" fmla="*/ 4 h 90"/>
                  <a:gd name="T12" fmla="*/ 3 w 211"/>
                  <a:gd name="T13" fmla="*/ 6 h 90"/>
                  <a:gd name="T14" fmla="*/ 1 w 211"/>
                  <a:gd name="T15" fmla="*/ 8 h 90"/>
                  <a:gd name="T16" fmla="*/ 1 w 211"/>
                  <a:gd name="T17" fmla="*/ 11 h 90"/>
                  <a:gd name="T18" fmla="*/ 0 w 211"/>
                  <a:gd name="T19" fmla="*/ 15 h 90"/>
                  <a:gd name="T20" fmla="*/ 1 w 211"/>
                  <a:gd name="T21" fmla="*/ 18 h 90"/>
                  <a:gd name="T22" fmla="*/ 1 w 211"/>
                  <a:gd name="T23" fmla="*/ 20 h 90"/>
                  <a:gd name="T24" fmla="*/ 3 w 211"/>
                  <a:gd name="T25" fmla="*/ 23 h 90"/>
                  <a:gd name="T26" fmla="*/ 4 w 211"/>
                  <a:gd name="T27" fmla="*/ 25 h 90"/>
                  <a:gd name="T28" fmla="*/ 8 w 211"/>
                  <a:gd name="T29" fmla="*/ 27 h 90"/>
                  <a:gd name="T30" fmla="*/ 10 w 211"/>
                  <a:gd name="T31" fmla="*/ 29 h 90"/>
                  <a:gd name="T32" fmla="*/ 13 w 211"/>
                  <a:gd name="T33" fmla="*/ 30 h 90"/>
                  <a:gd name="T34" fmla="*/ 15 w 211"/>
                  <a:gd name="T35" fmla="*/ 30 h 90"/>
                  <a:gd name="T36" fmla="*/ 91 w 211"/>
                  <a:gd name="T37" fmla="*/ 30 h 90"/>
                  <a:gd name="T38" fmla="*/ 91 w 211"/>
                  <a:gd name="T39" fmla="*/ 75 h 90"/>
                  <a:gd name="T40" fmla="*/ 91 w 211"/>
                  <a:gd name="T41" fmla="*/ 78 h 90"/>
                  <a:gd name="T42" fmla="*/ 92 w 211"/>
                  <a:gd name="T43" fmla="*/ 80 h 90"/>
                  <a:gd name="T44" fmla="*/ 93 w 211"/>
                  <a:gd name="T45" fmla="*/ 83 h 90"/>
                  <a:gd name="T46" fmla="*/ 96 w 211"/>
                  <a:gd name="T47" fmla="*/ 85 h 90"/>
                  <a:gd name="T48" fmla="*/ 98 w 211"/>
                  <a:gd name="T49" fmla="*/ 88 h 90"/>
                  <a:gd name="T50" fmla="*/ 100 w 211"/>
                  <a:gd name="T51" fmla="*/ 89 h 90"/>
                  <a:gd name="T52" fmla="*/ 103 w 211"/>
                  <a:gd name="T53" fmla="*/ 90 h 90"/>
                  <a:gd name="T54" fmla="*/ 106 w 211"/>
                  <a:gd name="T55" fmla="*/ 90 h 90"/>
                  <a:gd name="T56" fmla="*/ 108 w 211"/>
                  <a:gd name="T57" fmla="*/ 90 h 90"/>
                  <a:gd name="T58" fmla="*/ 112 w 211"/>
                  <a:gd name="T59" fmla="*/ 89 h 90"/>
                  <a:gd name="T60" fmla="*/ 114 w 211"/>
                  <a:gd name="T61" fmla="*/ 88 h 90"/>
                  <a:gd name="T62" fmla="*/ 116 w 211"/>
                  <a:gd name="T63" fmla="*/ 85 h 90"/>
                  <a:gd name="T64" fmla="*/ 118 w 211"/>
                  <a:gd name="T65" fmla="*/ 83 h 90"/>
                  <a:gd name="T66" fmla="*/ 119 w 211"/>
                  <a:gd name="T67" fmla="*/ 80 h 90"/>
                  <a:gd name="T68" fmla="*/ 120 w 211"/>
                  <a:gd name="T69" fmla="*/ 78 h 90"/>
                  <a:gd name="T70" fmla="*/ 121 w 211"/>
                  <a:gd name="T71" fmla="*/ 75 h 90"/>
                  <a:gd name="T72" fmla="*/ 121 w 211"/>
                  <a:gd name="T73" fmla="*/ 30 h 90"/>
                  <a:gd name="T74" fmla="*/ 196 w 211"/>
                  <a:gd name="T75" fmla="*/ 30 h 90"/>
                  <a:gd name="T76" fmla="*/ 200 w 211"/>
                  <a:gd name="T77" fmla="*/ 30 h 90"/>
                  <a:gd name="T78" fmla="*/ 202 w 211"/>
                  <a:gd name="T79" fmla="*/ 29 h 90"/>
                  <a:gd name="T80" fmla="*/ 205 w 211"/>
                  <a:gd name="T81" fmla="*/ 27 h 90"/>
                  <a:gd name="T82" fmla="*/ 207 w 211"/>
                  <a:gd name="T83" fmla="*/ 25 h 90"/>
                  <a:gd name="T84" fmla="*/ 208 w 211"/>
                  <a:gd name="T85" fmla="*/ 23 h 90"/>
                  <a:gd name="T86" fmla="*/ 210 w 211"/>
                  <a:gd name="T87" fmla="*/ 20 h 90"/>
                  <a:gd name="T88" fmla="*/ 211 w 211"/>
                  <a:gd name="T89" fmla="*/ 18 h 90"/>
                  <a:gd name="T90" fmla="*/ 211 w 211"/>
                  <a:gd name="T91" fmla="*/ 15 h 90"/>
                  <a:gd name="T92" fmla="*/ 211 w 211"/>
                  <a:gd name="T93" fmla="*/ 11 h 90"/>
                  <a:gd name="T94" fmla="*/ 210 w 211"/>
                  <a:gd name="T95" fmla="*/ 8 h 90"/>
                  <a:gd name="T96" fmla="*/ 208 w 211"/>
                  <a:gd name="T97" fmla="*/ 6 h 90"/>
                  <a:gd name="T98" fmla="*/ 207 w 211"/>
                  <a:gd name="T99" fmla="*/ 4 h 90"/>
                  <a:gd name="T100" fmla="*/ 205 w 211"/>
                  <a:gd name="T101" fmla="*/ 2 h 90"/>
                  <a:gd name="T102" fmla="*/ 202 w 211"/>
                  <a:gd name="T103" fmla="*/ 1 h 90"/>
                  <a:gd name="T104" fmla="*/ 200 w 211"/>
                  <a:gd name="T105" fmla="*/ 0 h 90"/>
                  <a:gd name="T106" fmla="*/ 196 w 211"/>
                  <a:gd name="T10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1" h="90">
                    <a:moveTo>
                      <a:pt x="196" y="0"/>
                    </a:moveTo>
                    <a:lnTo>
                      <a:pt x="15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3" y="6"/>
                    </a:lnTo>
                    <a:lnTo>
                      <a:pt x="1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3" y="23"/>
                    </a:lnTo>
                    <a:lnTo>
                      <a:pt x="4" y="25"/>
                    </a:lnTo>
                    <a:lnTo>
                      <a:pt x="8" y="27"/>
                    </a:lnTo>
                    <a:lnTo>
                      <a:pt x="10" y="29"/>
                    </a:lnTo>
                    <a:lnTo>
                      <a:pt x="13" y="30"/>
                    </a:lnTo>
                    <a:lnTo>
                      <a:pt x="15" y="30"/>
                    </a:lnTo>
                    <a:lnTo>
                      <a:pt x="91" y="30"/>
                    </a:lnTo>
                    <a:lnTo>
                      <a:pt x="91" y="75"/>
                    </a:lnTo>
                    <a:lnTo>
                      <a:pt x="91" y="78"/>
                    </a:lnTo>
                    <a:lnTo>
                      <a:pt x="92" y="80"/>
                    </a:lnTo>
                    <a:lnTo>
                      <a:pt x="93" y="83"/>
                    </a:lnTo>
                    <a:lnTo>
                      <a:pt x="96" y="85"/>
                    </a:lnTo>
                    <a:lnTo>
                      <a:pt x="98" y="88"/>
                    </a:lnTo>
                    <a:lnTo>
                      <a:pt x="100" y="89"/>
                    </a:lnTo>
                    <a:lnTo>
                      <a:pt x="103" y="90"/>
                    </a:lnTo>
                    <a:lnTo>
                      <a:pt x="106" y="90"/>
                    </a:lnTo>
                    <a:lnTo>
                      <a:pt x="108" y="90"/>
                    </a:lnTo>
                    <a:lnTo>
                      <a:pt x="112" y="89"/>
                    </a:lnTo>
                    <a:lnTo>
                      <a:pt x="114" y="88"/>
                    </a:lnTo>
                    <a:lnTo>
                      <a:pt x="116" y="85"/>
                    </a:lnTo>
                    <a:lnTo>
                      <a:pt x="118" y="83"/>
                    </a:lnTo>
                    <a:lnTo>
                      <a:pt x="119" y="80"/>
                    </a:lnTo>
                    <a:lnTo>
                      <a:pt x="120" y="78"/>
                    </a:lnTo>
                    <a:lnTo>
                      <a:pt x="121" y="75"/>
                    </a:lnTo>
                    <a:lnTo>
                      <a:pt x="121" y="30"/>
                    </a:lnTo>
                    <a:lnTo>
                      <a:pt x="196" y="30"/>
                    </a:lnTo>
                    <a:lnTo>
                      <a:pt x="200" y="30"/>
                    </a:lnTo>
                    <a:lnTo>
                      <a:pt x="202" y="29"/>
                    </a:lnTo>
                    <a:lnTo>
                      <a:pt x="205" y="27"/>
                    </a:lnTo>
                    <a:lnTo>
                      <a:pt x="207" y="25"/>
                    </a:lnTo>
                    <a:lnTo>
                      <a:pt x="208" y="23"/>
                    </a:lnTo>
                    <a:lnTo>
                      <a:pt x="210" y="20"/>
                    </a:lnTo>
                    <a:lnTo>
                      <a:pt x="211" y="18"/>
                    </a:lnTo>
                    <a:lnTo>
                      <a:pt x="211" y="15"/>
                    </a:lnTo>
                    <a:lnTo>
                      <a:pt x="211" y="11"/>
                    </a:lnTo>
                    <a:lnTo>
                      <a:pt x="210" y="8"/>
                    </a:lnTo>
                    <a:lnTo>
                      <a:pt x="208" y="6"/>
                    </a:lnTo>
                    <a:lnTo>
                      <a:pt x="207" y="4"/>
                    </a:lnTo>
                    <a:lnTo>
                      <a:pt x="205" y="2"/>
                    </a:lnTo>
                    <a:lnTo>
                      <a:pt x="202" y="1"/>
                    </a:lnTo>
                    <a:lnTo>
                      <a:pt x="200" y="0"/>
                    </a:lnTo>
                    <a:lnTo>
                      <a:pt x="19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Soho Pro Light" panose="02040303030506020204" pitchFamily="18" charset="0"/>
                </a:endParaRPr>
              </a:p>
            </p:txBody>
          </p:sp>
        </p:grpSp>
      </p:grpSp>
      <p:grpSp>
        <p:nvGrpSpPr>
          <p:cNvPr id="13" name="Group 115"/>
          <p:cNvGrpSpPr/>
          <p:nvPr/>
        </p:nvGrpSpPr>
        <p:grpSpPr>
          <a:xfrm>
            <a:off x="6111220" y="4270932"/>
            <a:ext cx="5547087" cy="523220"/>
            <a:chOff x="6128976" y="4396887"/>
            <a:chExt cx="5547087" cy="523220"/>
          </a:xfrm>
        </p:grpSpPr>
        <p:sp>
          <p:nvSpPr>
            <p:cNvPr id="14" name="Freeform 137"/>
            <p:cNvSpPr>
              <a:spLocks noEditPoints="1"/>
            </p:cNvSpPr>
            <p:nvPr/>
          </p:nvSpPr>
          <p:spPr bwMode="auto">
            <a:xfrm>
              <a:off x="6128976" y="4497309"/>
              <a:ext cx="316071" cy="125730"/>
            </a:xfrm>
            <a:custGeom>
              <a:avLst/>
              <a:gdLst>
                <a:gd name="T0" fmla="*/ 612 w 904"/>
                <a:gd name="T1" fmla="*/ 291 h 362"/>
                <a:gd name="T2" fmla="*/ 517 w 904"/>
                <a:gd name="T3" fmla="*/ 327 h 362"/>
                <a:gd name="T4" fmla="*/ 435 w 904"/>
                <a:gd name="T5" fmla="*/ 325 h 362"/>
                <a:gd name="T6" fmla="*/ 325 w 904"/>
                <a:gd name="T7" fmla="*/ 292 h 362"/>
                <a:gd name="T8" fmla="*/ 210 w 904"/>
                <a:gd name="T9" fmla="*/ 254 h 362"/>
                <a:gd name="T10" fmla="*/ 307 w 904"/>
                <a:gd name="T11" fmla="*/ 61 h 362"/>
                <a:gd name="T12" fmla="*/ 387 w 904"/>
                <a:gd name="T13" fmla="*/ 83 h 362"/>
                <a:gd name="T14" fmla="*/ 447 w 904"/>
                <a:gd name="T15" fmla="*/ 119 h 362"/>
                <a:gd name="T16" fmla="*/ 501 w 904"/>
                <a:gd name="T17" fmla="*/ 120 h 362"/>
                <a:gd name="T18" fmla="*/ 554 w 904"/>
                <a:gd name="T19" fmla="*/ 120 h 362"/>
                <a:gd name="T20" fmla="*/ 591 w 904"/>
                <a:gd name="T21" fmla="*/ 126 h 362"/>
                <a:gd name="T22" fmla="*/ 602 w 904"/>
                <a:gd name="T23" fmla="*/ 146 h 362"/>
                <a:gd name="T24" fmla="*/ 599 w 904"/>
                <a:gd name="T25" fmla="*/ 167 h 362"/>
                <a:gd name="T26" fmla="*/ 579 w 904"/>
                <a:gd name="T27" fmla="*/ 180 h 362"/>
                <a:gd name="T28" fmla="*/ 356 w 904"/>
                <a:gd name="T29" fmla="*/ 182 h 362"/>
                <a:gd name="T30" fmla="*/ 347 w 904"/>
                <a:gd name="T31" fmla="*/ 190 h 362"/>
                <a:gd name="T32" fmla="*/ 347 w 904"/>
                <a:gd name="T33" fmla="*/ 201 h 362"/>
                <a:gd name="T34" fmla="*/ 356 w 904"/>
                <a:gd name="T35" fmla="*/ 210 h 362"/>
                <a:gd name="T36" fmla="*/ 579 w 904"/>
                <a:gd name="T37" fmla="*/ 210 h 362"/>
                <a:gd name="T38" fmla="*/ 605 w 904"/>
                <a:gd name="T39" fmla="*/ 202 h 362"/>
                <a:gd name="T40" fmla="*/ 779 w 904"/>
                <a:gd name="T41" fmla="*/ 137 h 362"/>
                <a:gd name="T42" fmla="*/ 820 w 904"/>
                <a:gd name="T43" fmla="*/ 136 h 362"/>
                <a:gd name="T44" fmla="*/ 863 w 904"/>
                <a:gd name="T45" fmla="*/ 163 h 362"/>
                <a:gd name="T46" fmla="*/ 714 w 904"/>
                <a:gd name="T47" fmla="*/ 239 h 362"/>
                <a:gd name="T48" fmla="*/ 150 w 904"/>
                <a:gd name="T49" fmla="*/ 30 h 362"/>
                <a:gd name="T50" fmla="*/ 873 w 904"/>
                <a:gd name="T51" fmla="*/ 132 h 362"/>
                <a:gd name="T52" fmla="*/ 827 w 904"/>
                <a:gd name="T53" fmla="*/ 107 h 362"/>
                <a:gd name="T54" fmla="*/ 790 w 904"/>
                <a:gd name="T55" fmla="*/ 104 h 362"/>
                <a:gd name="T56" fmla="*/ 632 w 904"/>
                <a:gd name="T57" fmla="*/ 152 h 362"/>
                <a:gd name="T58" fmla="*/ 627 w 904"/>
                <a:gd name="T59" fmla="*/ 123 h 362"/>
                <a:gd name="T60" fmla="*/ 613 w 904"/>
                <a:gd name="T61" fmla="*/ 105 h 362"/>
                <a:gd name="T62" fmla="*/ 592 w 904"/>
                <a:gd name="T63" fmla="*/ 93 h 362"/>
                <a:gd name="T64" fmla="*/ 554 w 904"/>
                <a:gd name="T65" fmla="*/ 90 h 362"/>
                <a:gd name="T66" fmla="*/ 502 w 904"/>
                <a:gd name="T67" fmla="*/ 90 h 362"/>
                <a:gd name="T68" fmla="*/ 437 w 904"/>
                <a:gd name="T69" fmla="*/ 76 h 362"/>
                <a:gd name="T70" fmla="*/ 354 w 904"/>
                <a:gd name="T71" fmla="*/ 39 h 362"/>
                <a:gd name="T72" fmla="*/ 180 w 904"/>
                <a:gd name="T73" fmla="*/ 30 h 362"/>
                <a:gd name="T74" fmla="*/ 178 w 904"/>
                <a:gd name="T75" fmla="*/ 7 h 362"/>
                <a:gd name="T76" fmla="*/ 169 w 904"/>
                <a:gd name="T77" fmla="*/ 0 h 362"/>
                <a:gd name="T78" fmla="*/ 9 w 904"/>
                <a:gd name="T79" fmla="*/ 1 h 362"/>
                <a:gd name="T80" fmla="*/ 1 w 904"/>
                <a:gd name="T81" fmla="*/ 9 h 362"/>
                <a:gd name="T82" fmla="*/ 0 w 904"/>
                <a:gd name="T83" fmla="*/ 289 h 362"/>
                <a:gd name="T84" fmla="*/ 6 w 904"/>
                <a:gd name="T85" fmla="*/ 299 h 362"/>
                <a:gd name="T86" fmla="*/ 165 w 904"/>
                <a:gd name="T87" fmla="*/ 301 h 362"/>
                <a:gd name="T88" fmla="*/ 176 w 904"/>
                <a:gd name="T89" fmla="*/ 297 h 362"/>
                <a:gd name="T90" fmla="*/ 180 w 904"/>
                <a:gd name="T91" fmla="*/ 286 h 362"/>
                <a:gd name="T92" fmla="*/ 256 w 904"/>
                <a:gd name="T93" fmla="*/ 301 h 362"/>
                <a:gd name="T94" fmla="*/ 372 w 904"/>
                <a:gd name="T95" fmla="*/ 340 h 362"/>
                <a:gd name="T96" fmla="*/ 461 w 904"/>
                <a:gd name="T97" fmla="*/ 361 h 362"/>
                <a:gd name="T98" fmla="*/ 515 w 904"/>
                <a:gd name="T99" fmla="*/ 359 h 362"/>
                <a:gd name="T100" fmla="*/ 567 w 904"/>
                <a:gd name="T101" fmla="*/ 344 h 362"/>
                <a:gd name="T102" fmla="*/ 683 w 904"/>
                <a:gd name="T103" fmla="*/ 288 h 362"/>
                <a:gd name="T104" fmla="*/ 783 w 904"/>
                <a:gd name="T105" fmla="*/ 237 h 362"/>
                <a:gd name="T106" fmla="*/ 870 w 904"/>
                <a:gd name="T107" fmla="*/ 192 h 362"/>
                <a:gd name="T108" fmla="*/ 902 w 904"/>
                <a:gd name="T109" fmla="*/ 171 h 362"/>
                <a:gd name="T110" fmla="*/ 901 w 904"/>
                <a:gd name="T111" fmla="*/ 15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4" h="362">
                  <a:moveTo>
                    <a:pt x="714" y="239"/>
                  </a:moveTo>
                  <a:lnTo>
                    <a:pt x="676" y="259"/>
                  </a:lnTo>
                  <a:lnTo>
                    <a:pt x="641" y="276"/>
                  </a:lnTo>
                  <a:lnTo>
                    <a:pt x="612" y="291"/>
                  </a:lnTo>
                  <a:lnTo>
                    <a:pt x="585" y="304"/>
                  </a:lnTo>
                  <a:lnTo>
                    <a:pt x="560" y="314"/>
                  </a:lnTo>
                  <a:lnTo>
                    <a:pt x="538" y="321"/>
                  </a:lnTo>
                  <a:lnTo>
                    <a:pt x="517" y="327"/>
                  </a:lnTo>
                  <a:lnTo>
                    <a:pt x="497" y="329"/>
                  </a:lnTo>
                  <a:lnTo>
                    <a:pt x="477" y="330"/>
                  </a:lnTo>
                  <a:lnTo>
                    <a:pt x="456" y="329"/>
                  </a:lnTo>
                  <a:lnTo>
                    <a:pt x="435" y="325"/>
                  </a:lnTo>
                  <a:lnTo>
                    <a:pt x="412" y="320"/>
                  </a:lnTo>
                  <a:lnTo>
                    <a:pt x="386" y="313"/>
                  </a:lnTo>
                  <a:lnTo>
                    <a:pt x="357" y="304"/>
                  </a:lnTo>
                  <a:lnTo>
                    <a:pt x="325" y="292"/>
                  </a:lnTo>
                  <a:lnTo>
                    <a:pt x="288" y="281"/>
                  </a:lnTo>
                  <a:lnTo>
                    <a:pt x="265" y="272"/>
                  </a:lnTo>
                  <a:lnTo>
                    <a:pt x="238" y="263"/>
                  </a:lnTo>
                  <a:lnTo>
                    <a:pt x="210" y="254"/>
                  </a:lnTo>
                  <a:lnTo>
                    <a:pt x="180" y="244"/>
                  </a:lnTo>
                  <a:lnTo>
                    <a:pt x="180" y="60"/>
                  </a:lnTo>
                  <a:lnTo>
                    <a:pt x="286" y="60"/>
                  </a:lnTo>
                  <a:lnTo>
                    <a:pt x="307" y="61"/>
                  </a:lnTo>
                  <a:lnTo>
                    <a:pt x="327" y="63"/>
                  </a:lnTo>
                  <a:lnTo>
                    <a:pt x="347" y="69"/>
                  </a:lnTo>
                  <a:lnTo>
                    <a:pt x="368" y="74"/>
                  </a:lnTo>
                  <a:lnTo>
                    <a:pt x="387" y="83"/>
                  </a:lnTo>
                  <a:lnTo>
                    <a:pt x="406" y="92"/>
                  </a:lnTo>
                  <a:lnTo>
                    <a:pt x="424" y="104"/>
                  </a:lnTo>
                  <a:lnTo>
                    <a:pt x="443" y="117"/>
                  </a:lnTo>
                  <a:lnTo>
                    <a:pt x="447" y="119"/>
                  </a:lnTo>
                  <a:lnTo>
                    <a:pt x="451" y="120"/>
                  </a:lnTo>
                  <a:lnTo>
                    <a:pt x="471" y="120"/>
                  </a:lnTo>
                  <a:lnTo>
                    <a:pt x="487" y="120"/>
                  </a:lnTo>
                  <a:lnTo>
                    <a:pt x="501" y="120"/>
                  </a:lnTo>
                  <a:lnTo>
                    <a:pt x="516" y="120"/>
                  </a:lnTo>
                  <a:lnTo>
                    <a:pt x="527" y="120"/>
                  </a:lnTo>
                  <a:lnTo>
                    <a:pt x="539" y="120"/>
                  </a:lnTo>
                  <a:lnTo>
                    <a:pt x="554" y="120"/>
                  </a:lnTo>
                  <a:lnTo>
                    <a:pt x="572" y="120"/>
                  </a:lnTo>
                  <a:lnTo>
                    <a:pt x="579" y="121"/>
                  </a:lnTo>
                  <a:lnTo>
                    <a:pt x="586" y="123"/>
                  </a:lnTo>
                  <a:lnTo>
                    <a:pt x="591" y="126"/>
                  </a:lnTo>
                  <a:lnTo>
                    <a:pt x="595" y="131"/>
                  </a:lnTo>
                  <a:lnTo>
                    <a:pt x="599" y="135"/>
                  </a:lnTo>
                  <a:lnTo>
                    <a:pt x="601" y="140"/>
                  </a:lnTo>
                  <a:lnTo>
                    <a:pt x="602" y="146"/>
                  </a:lnTo>
                  <a:lnTo>
                    <a:pt x="602" y="150"/>
                  </a:lnTo>
                  <a:lnTo>
                    <a:pt x="602" y="156"/>
                  </a:lnTo>
                  <a:lnTo>
                    <a:pt x="601" y="162"/>
                  </a:lnTo>
                  <a:lnTo>
                    <a:pt x="599" y="167"/>
                  </a:lnTo>
                  <a:lnTo>
                    <a:pt x="595" y="171"/>
                  </a:lnTo>
                  <a:lnTo>
                    <a:pt x="591" y="175"/>
                  </a:lnTo>
                  <a:lnTo>
                    <a:pt x="586" y="178"/>
                  </a:lnTo>
                  <a:lnTo>
                    <a:pt x="579" y="180"/>
                  </a:lnTo>
                  <a:lnTo>
                    <a:pt x="572" y="181"/>
                  </a:lnTo>
                  <a:lnTo>
                    <a:pt x="361" y="181"/>
                  </a:lnTo>
                  <a:lnTo>
                    <a:pt x="358" y="181"/>
                  </a:lnTo>
                  <a:lnTo>
                    <a:pt x="356" y="182"/>
                  </a:lnTo>
                  <a:lnTo>
                    <a:pt x="353" y="183"/>
                  </a:lnTo>
                  <a:lnTo>
                    <a:pt x="351" y="185"/>
                  </a:lnTo>
                  <a:lnTo>
                    <a:pt x="348" y="187"/>
                  </a:lnTo>
                  <a:lnTo>
                    <a:pt x="347" y="190"/>
                  </a:lnTo>
                  <a:lnTo>
                    <a:pt x="346" y="193"/>
                  </a:lnTo>
                  <a:lnTo>
                    <a:pt x="346" y="196"/>
                  </a:lnTo>
                  <a:lnTo>
                    <a:pt x="346" y="199"/>
                  </a:lnTo>
                  <a:lnTo>
                    <a:pt x="347" y="201"/>
                  </a:lnTo>
                  <a:lnTo>
                    <a:pt x="348" y="205"/>
                  </a:lnTo>
                  <a:lnTo>
                    <a:pt x="351" y="207"/>
                  </a:lnTo>
                  <a:lnTo>
                    <a:pt x="353" y="209"/>
                  </a:lnTo>
                  <a:lnTo>
                    <a:pt x="356" y="210"/>
                  </a:lnTo>
                  <a:lnTo>
                    <a:pt x="358" y="210"/>
                  </a:lnTo>
                  <a:lnTo>
                    <a:pt x="361" y="211"/>
                  </a:lnTo>
                  <a:lnTo>
                    <a:pt x="572" y="211"/>
                  </a:lnTo>
                  <a:lnTo>
                    <a:pt x="579" y="210"/>
                  </a:lnTo>
                  <a:lnTo>
                    <a:pt x="587" y="209"/>
                  </a:lnTo>
                  <a:lnTo>
                    <a:pt x="593" y="208"/>
                  </a:lnTo>
                  <a:lnTo>
                    <a:pt x="600" y="206"/>
                  </a:lnTo>
                  <a:lnTo>
                    <a:pt x="605" y="202"/>
                  </a:lnTo>
                  <a:lnTo>
                    <a:pt x="610" y="198"/>
                  </a:lnTo>
                  <a:lnTo>
                    <a:pt x="615" y="195"/>
                  </a:lnTo>
                  <a:lnTo>
                    <a:pt x="619" y="190"/>
                  </a:lnTo>
                  <a:lnTo>
                    <a:pt x="779" y="137"/>
                  </a:lnTo>
                  <a:lnTo>
                    <a:pt x="790" y="134"/>
                  </a:lnTo>
                  <a:lnTo>
                    <a:pt x="800" y="133"/>
                  </a:lnTo>
                  <a:lnTo>
                    <a:pt x="810" y="134"/>
                  </a:lnTo>
                  <a:lnTo>
                    <a:pt x="820" y="136"/>
                  </a:lnTo>
                  <a:lnTo>
                    <a:pt x="830" y="140"/>
                  </a:lnTo>
                  <a:lnTo>
                    <a:pt x="840" y="146"/>
                  </a:lnTo>
                  <a:lnTo>
                    <a:pt x="851" y="153"/>
                  </a:lnTo>
                  <a:lnTo>
                    <a:pt x="863" y="163"/>
                  </a:lnTo>
                  <a:lnTo>
                    <a:pt x="820" y="184"/>
                  </a:lnTo>
                  <a:lnTo>
                    <a:pt x="781" y="205"/>
                  </a:lnTo>
                  <a:lnTo>
                    <a:pt x="745" y="223"/>
                  </a:lnTo>
                  <a:lnTo>
                    <a:pt x="714" y="239"/>
                  </a:lnTo>
                  <a:close/>
                  <a:moveTo>
                    <a:pt x="150" y="271"/>
                  </a:moveTo>
                  <a:lnTo>
                    <a:pt x="30" y="271"/>
                  </a:lnTo>
                  <a:lnTo>
                    <a:pt x="30" y="30"/>
                  </a:lnTo>
                  <a:lnTo>
                    <a:pt x="150" y="30"/>
                  </a:lnTo>
                  <a:lnTo>
                    <a:pt x="150" y="271"/>
                  </a:lnTo>
                  <a:close/>
                  <a:moveTo>
                    <a:pt x="899" y="155"/>
                  </a:moveTo>
                  <a:lnTo>
                    <a:pt x="886" y="143"/>
                  </a:lnTo>
                  <a:lnTo>
                    <a:pt x="873" y="132"/>
                  </a:lnTo>
                  <a:lnTo>
                    <a:pt x="858" y="121"/>
                  </a:lnTo>
                  <a:lnTo>
                    <a:pt x="843" y="113"/>
                  </a:lnTo>
                  <a:lnTo>
                    <a:pt x="835" y="109"/>
                  </a:lnTo>
                  <a:lnTo>
                    <a:pt x="827" y="107"/>
                  </a:lnTo>
                  <a:lnTo>
                    <a:pt x="818" y="105"/>
                  </a:lnTo>
                  <a:lnTo>
                    <a:pt x="809" y="104"/>
                  </a:lnTo>
                  <a:lnTo>
                    <a:pt x="800" y="104"/>
                  </a:lnTo>
                  <a:lnTo>
                    <a:pt x="790" y="104"/>
                  </a:lnTo>
                  <a:lnTo>
                    <a:pt x="781" y="106"/>
                  </a:lnTo>
                  <a:lnTo>
                    <a:pt x="771" y="108"/>
                  </a:lnTo>
                  <a:lnTo>
                    <a:pt x="632" y="153"/>
                  </a:lnTo>
                  <a:lnTo>
                    <a:pt x="632" y="152"/>
                  </a:lnTo>
                  <a:lnTo>
                    <a:pt x="632" y="150"/>
                  </a:lnTo>
                  <a:lnTo>
                    <a:pt x="631" y="139"/>
                  </a:lnTo>
                  <a:lnTo>
                    <a:pt x="629" y="129"/>
                  </a:lnTo>
                  <a:lnTo>
                    <a:pt x="627" y="123"/>
                  </a:lnTo>
                  <a:lnTo>
                    <a:pt x="623" y="118"/>
                  </a:lnTo>
                  <a:lnTo>
                    <a:pt x="620" y="114"/>
                  </a:lnTo>
                  <a:lnTo>
                    <a:pt x="617" y="109"/>
                  </a:lnTo>
                  <a:lnTo>
                    <a:pt x="613" y="105"/>
                  </a:lnTo>
                  <a:lnTo>
                    <a:pt x="608" y="101"/>
                  </a:lnTo>
                  <a:lnTo>
                    <a:pt x="603" y="98"/>
                  </a:lnTo>
                  <a:lnTo>
                    <a:pt x="598" y="95"/>
                  </a:lnTo>
                  <a:lnTo>
                    <a:pt x="592" y="93"/>
                  </a:lnTo>
                  <a:lnTo>
                    <a:pt x="586" y="91"/>
                  </a:lnTo>
                  <a:lnTo>
                    <a:pt x="579" y="90"/>
                  </a:lnTo>
                  <a:lnTo>
                    <a:pt x="572" y="90"/>
                  </a:lnTo>
                  <a:lnTo>
                    <a:pt x="554" y="90"/>
                  </a:lnTo>
                  <a:lnTo>
                    <a:pt x="539" y="90"/>
                  </a:lnTo>
                  <a:lnTo>
                    <a:pt x="527" y="90"/>
                  </a:lnTo>
                  <a:lnTo>
                    <a:pt x="516" y="90"/>
                  </a:lnTo>
                  <a:lnTo>
                    <a:pt x="502" y="90"/>
                  </a:lnTo>
                  <a:lnTo>
                    <a:pt x="490" y="90"/>
                  </a:lnTo>
                  <a:lnTo>
                    <a:pt x="475" y="90"/>
                  </a:lnTo>
                  <a:lnTo>
                    <a:pt x="456" y="90"/>
                  </a:lnTo>
                  <a:lnTo>
                    <a:pt x="437" y="76"/>
                  </a:lnTo>
                  <a:lnTo>
                    <a:pt x="417" y="64"/>
                  </a:lnTo>
                  <a:lnTo>
                    <a:pt x="397" y="54"/>
                  </a:lnTo>
                  <a:lnTo>
                    <a:pt x="375" y="45"/>
                  </a:lnTo>
                  <a:lnTo>
                    <a:pt x="354" y="39"/>
                  </a:lnTo>
                  <a:lnTo>
                    <a:pt x="331" y="33"/>
                  </a:lnTo>
                  <a:lnTo>
                    <a:pt x="309" y="31"/>
                  </a:lnTo>
                  <a:lnTo>
                    <a:pt x="286" y="30"/>
                  </a:lnTo>
                  <a:lnTo>
                    <a:pt x="180" y="30"/>
                  </a:lnTo>
                  <a:lnTo>
                    <a:pt x="180" y="15"/>
                  </a:lnTo>
                  <a:lnTo>
                    <a:pt x="180" y="12"/>
                  </a:lnTo>
                  <a:lnTo>
                    <a:pt x="179" y="9"/>
                  </a:lnTo>
                  <a:lnTo>
                    <a:pt x="178" y="7"/>
                  </a:lnTo>
                  <a:lnTo>
                    <a:pt x="176" y="5"/>
                  </a:lnTo>
                  <a:lnTo>
                    <a:pt x="174" y="2"/>
                  </a:lnTo>
                  <a:lnTo>
                    <a:pt x="171" y="1"/>
                  </a:lnTo>
                  <a:lnTo>
                    <a:pt x="169" y="0"/>
                  </a:lnTo>
                  <a:lnTo>
                    <a:pt x="165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86"/>
                  </a:lnTo>
                  <a:lnTo>
                    <a:pt x="0" y="289"/>
                  </a:lnTo>
                  <a:lnTo>
                    <a:pt x="1" y="292"/>
                  </a:lnTo>
                  <a:lnTo>
                    <a:pt x="2" y="294"/>
                  </a:lnTo>
                  <a:lnTo>
                    <a:pt x="4" y="297"/>
                  </a:lnTo>
                  <a:lnTo>
                    <a:pt x="6" y="299"/>
                  </a:lnTo>
                  <a:lnTo>
                    <a:pt x="9" y="300"/>
                  </a:lnTo>
                  <a:lnTo>
                    <a:pt x="11" y="301"/>
                  </a:lnTo>
                  <a:lnTo>
                    <a:pt x="15" y="301"/>
                  </a:lnTo>
                  <a:lnTo>
                    <a:pt x="165" y="301"/>
                  </a:lnTo>
                  <a:lnTo>
                    <a:pt x="169" y="301"/>
                  </a:lnTo>
                  <a:lnTo>
                    <a:pt x="171" y="300"/>
                  </a:lnTo>
                  <a:lnTo>
                    <a:pt x="174" y="299"/>
                  </a:lnTo>
                  <a:lnTo>
                    <a:pt x="176" y="297"/>
                  </a:lnTo>
                  <a:lnTo>
                    <a:pt x="178" y="294"/>
                  </a:lnTo>
                  <a:lnTo>
                    <a:pt x="179" y="292"/>
                  </a:lnTo>
                  <a:lnTo>
                    <a:pt x="180" y="289"/>
                  </a:lnTo>
                  <a:lnTo>
                    <a:pt x="180" y="286"/>
                  </a:lnTo>
                  <a:lnTo>
                    <a:pt x="180" y="275"/>
                  </a:lnTo>
                  <a:lnTo>
                    <a:pt x="207" y="285"/>
                  </a:lnTo>
                  <a:lnTo>
                    <a:pt x="233" y="293"/>
                  </a:lnTo>
                  <a:lnTo>
                    <a:pt x="256" y="301"/>
                  </a:lnTo>
                  <a:lnTo>
                    <a:pt x="279" y="308"/>
                  </a:lnTo>
                  <a:lnTo>
                    <a:pt x="313" y="321"/>
                  </a:lnTo>
                  <a:lnTo>
                    <a:pt x="344" y="332"/>
                  </a:lnTo>
                  <a:lnTo>
                    <a:pt x="372" y="340"/>
                  </a:lnTo>
                  <a:lnTo>
                    <a:pt x="397" y="348"/>
                  </a:lnTo>
                  <a:lnTo>
                    <a:pt x="420" y="354"/>
                  </a:lnTo>
                  <a:lnTo>
                    <a:pt x="440" y="358"/>
                  </a:lnTo>
                  <a:lnTo>
                    <a:pt x="461" y="361"/>
                  </a:lnTo>
                  <a:lnTo>
                    <a:pt x="480" y="362"/>
                  </a:lnTo>
                  <a:lnTo>
                    <a:pt x="492" y="361"/>
                  </a:lnTo>
                  <a:lnTo>
                    <a:pt x="503" y="360"/>
                  </a:lnTo>
                  <a:lnTo>
                    <a:pt x="515" y="359"/>
                  </a:lnTo>
                  <a:lnTo>
                    <a:pt x="528" y="355"/>
                  </a:lnTo>
                  <a:lnTo>
                    <a:pt x="540" y="352"/>
                  </a:lnTo>
                  <a:lnTo>
                    <a:pt x="553" y="348"/>
                  </a:lnTo>
                  <a:lnTo>
                    <a:pt x="567" y="344"/>
                  </a:lnTo>
                  <a:lnTo>
                    <a:pt x="581" y="338"/>
                  </a:lnTo>
                  <a:lnTo>
                    <a:pt x="610" y="324"/>
                  </a:lnTo>
                  <a:lnTo>
                    <a:pt x="645" y="308"/>
                  </a:lnTo>
                  <a:lnTo>
                    <a:pt x="683" y="288"/>
                  </a:lnTo>
                  <a:lnTo>
                    <a:pt x="727" y="264"/>
                  </a:lnTo>
                  <a:lnTo>
                    <a:pt x="745" y="256"/>
                  </a:lnTo>
                  <a:lnTo>
                    <a:pt x="763" y="247"/>
                  </a:lnTo>
                  <a:lnTo>
                    <a:pt x="783" y="237"/>
                  </a:lnTo>
                  <a:lnTo>
                    <a:pt x="803" y="227"/>
                  </a:lnTo>
                  <a:lnTo>
                    <a:pt x="824" y="215"/>
                  </a:lnTo>
                  <a:lnTo>
                    <a:pt x="847" y="204"/>
                  </a:lnTo>
                  <a:lnTo>
                    <a:pt x="870" y="192"/>
                  </a:lnTo>
                  <a:lnTo>
                    <a:pt x="895" y="179"/>
                  </a:lnTo>
                  <a:lnTo>
                    <a:pt x="898" y="178"/>
                  </a:lnTo>
                  <a:lnTo>
                    <a:pt x="900" y="175"/>
                  </a:lnTo>
                  <a:lnTo>
                    <a:pt x="902" y="171"/>
                  </a:lnTo>
                  <a:lnTo>
                    <a:pt x="904" y="168"/>
                  </a:lnTo>
                  <a:lnTo>
                    <a:pt x="904" y="165"/>
                  </a:lnTo>
                  <a:lnTo>
                    <a:pt x="902" y="162"/>
                  </a:lnTo>
                  <a:lnTo>
                    <a:pt x="901" y="159"/>
                  </a:lnTo>
                  <a:lnTo>
                    <a:pt x="899" y="155"/>
                  </a:lnTo>
                  <a:close/>
                </a:path>
              </a:pathLst>
            </a:custGeom>
            <a:solidFill>
              <a:srgbClr val="D5816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oho Pro Light" panose="02040303030506020204" pitchFamily="18" charset="0"/>
              </a:endParaRPr>
            </a:p>
          </p:txBody>
        </p:sp>
        <p:sp>
          <p:nvSpPr>
            <p:cNvPr id="15" name="Rectangle 100"/>
            <p:cNvSpPr/>
            <p:nvPr/>
          </p:nvSpPr>
          <p:spPr>
            <a:xfrm>
              <a:off x="6505575" y="4396887"/>
              <a:ext cx="517048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Soho Pro Light" panose="02040303030506020204" pitchFamily="18" charset="0"/>
                </a:rPr>
                <a:t>We </a:t>
              </a:r>
              <a:r>
                <a:rPr lang="en-US" sz="1400" dirty="0" smtClean="0">
                  <a:latin typeface="Soho Pro Light" panose="02040303030506020204" pitchFamily="18" charset="0"/>
                </a:rPr>
                <a:t>offer </a:t>
              </a:r>
              <a:r>
                <a:rPr lang="en-US" sz="1400" dirty="0">
                  <a:latin typeface="Soho Pro Light" panose="02040303030506020204" pitchFamily="18" charset="0"/>
                </a:rPr>
                <a:t>our clients </a:t>
              </a:r>
              <a:r>
                <a:rPr lang="en-US" sz="1400" b="1" dirty="0">
                  <a:latin typeface="Soho Pro Light" panose="02040303030506020204" pitchFamily="18" charset="0"/>
                </a:rPr>
                <a:t>long-term public affairs partnerships or isolated projects</a:t>
              </a:r>
              <a:r>
                <a:rPr lang="en-US" sz="1400" dirty="0">
                  <a:latin typeface="Soho Pro Light" panose="02040303030506020204" pitchFamily="18" charset="0"/>
                </a:rPr>
                <a:t>. </a:t>
              </a:r>
            </a:p>
          </p:txBody>
        </p:sp>
      </p:grpSp>
      <p:grpSp>
        <p:nvGrpSpPr>
          <p:cNvPr id="16" name="Group 119"/>
          <p:cNvGrpSpPr/>
          <p:nvPr/>
        </p:nvGrpSpPr>
        <p:grpSpPr>
          <a:xfrm>
            <a:off x="6140641" y="5010402"/>
            <a:ext cx="5517666" cy="523220"/>
            <a:chOff x="6158397" y="5075743"/>
            <a:chExt cx="5517666" cy="523220"/>
          </a:xfrm>
        </p:grpSpPr>
        <p:grpSp>
          <p:nvGrpSpPr>
            <p:cNvPr id="17" name="Group 103"/>
            <p:cNvGrpSpPr/>
            <p:nvPr/>
          </p:nvGrpSpPr>
          <p:grpSpPr>
            <a:xfrm>
              <a:off x="6158397" y="5149105"/>
              <a:ext cx="242031" cy="345758"/>
              <a:chOff x="368300" y="1355725"/>
              <a:chExt cx="200025" cy="285750"/>
            </a:xfrm>
            <a:solidFill>
              <a:srgbClr val="D58160"/>
            </a:solidFill>
          </p:grpSpPr>
          <p:sp>
            <p:nvSpPr>
              <p:cNvPr id="19" name="Freeform 56"/>
              <p:cNvSpPr>
                <a:spLocks noEditPoints="1"/>
              </p:cNvSpPr>
              <p:nvPr/>
            </p:nvSpPr>
            <p:spPr bwMode="auto">
              <a:xfrm>
                <a:off x="368300" y="1355725"/>
                <a:ext cx="200025" cy="285750"/>
              </a:xfrm>
              <a:custGeom>
                <a:avLst/>
                <a:gdLst>
                  <a:gd name="T0" fmla="*/ 223 w 629"/>
                  <a:gd name="T1" fmla="*/ 726 h 899"/>
                  <a:gd name="T2" fmla="*/ 127 w 629"/>
                  <a:gd name="T3" fmla="*/ 569 h 899"/>
                  <a:gd name="T4" fmla="*/ 58 w 629"/>
                  <a:gd name="T5" fmla="*/ 429 h 899"/>
                  <a:gd name="T6" fmla="*/ 35 w 629"/>
                  <a:gd name="T7" fmla="*/ 359 h 899"/>
                  <a:gd name="T8" fmla="*/ 30 w 629"/>
                  <a:gd name="T9" fmla="*/ 300 h 899"/>
                  <a:gd name="T10" fmla="*/ 38 w 629"/>
                  <a:gd name="T11" fmla="*/ 244 h 899"/>
                  <a:gd name="T12" fmla="*/ 57 w 629"/>
                  <a:gd name="T13" fmla="*/ 191 h 899"/>
                  <a:gd name="T14" fmla="*/ 86 w 629"/>
                  <a:gd name="T15" fmla="*/ 144 h 899"/>
                  <a:gd name="T16" fmla="*/ 123 w 629"/>
                  <a:gd name="T17" fmla="*/ 104 h 899"/>
                  <a:gd name="T18" fmla="*/ 166 w 629"/>
                  <a:gd name="T19" fmla="*/ 71 h 899"/>
                  <a:gd name="T20" fmla="*/ 216 w 629"/>
                  <a:gd name="T21" fmla="*/ 48 h 899"/>
                  <a:gd name="T22" fmla="*/ 270 w 629"/>
                  <a:gd name="T23" fmla="*/ 34 h 899"/>
                  <a:gd name="T24" fmla="*/ 328 w 629"/>
                  <a:gd name="T25" fmla="*/ 31 h 899"/>
                  <a:gd name="T26" fmla="*/ 385 w 629"/>
                  <a:gd name="T27" fmla="*/ 39 h 899"/>
                  <a:gd name="T28" fmla="*/ 437 w 629"/>
                  <a:gd name="T29" fmla="*/ 58 h 899"/>
                  <a:gd name="T30" fmla="*/ 484 w 629"/>
                  <a:gd name="T31" fmla="*/ 86 h 899"/>
                  <a:gd name="T32" fmla="*/ 525 w 629"/>
                  <a:gd name="T33" fmla="*/ 124 h 899"/>
                  <a:gd name="T34" fmla="*/ 557 w 629"/>
                  <a:gd name="T35" fmla="*/ 168 h 899"/>
                  <a:gd name="T36" fmla="*/ 582 w 629"/>
                  <a:gd name="T37" fmla="*/ 217 h 899"/>
                  <a:gd name="T38" fmla="*/ 596 w 629"/>
                  <a:gd name="T39" fmla="*/ 271 h 899"/>
                  <a:gd name="T40" fmla="*/ 598 w 629"/>
                  <a:gd name="T41" fmla="*/ 328 h 899"/>
                  <a:gd name="T42" fmla="*/ 584 w 629"/>
                  <a:gd name="T43" fmla="*/ 392 h 899"/>
                  <a:gd name="T44" fmla="*/ 544 w 629"/>
                  <a:gd name="T45" fmla="*/ 487 h 899"/>
                  <a:gd name="T46" fmla="*/ 453 w 629"/>
                  <a:gd name="T47" fmla="*/ 650 h 899"/>
                  <a:gd name="T48" fmla="*/ 342 w 629"/>
                  <a:gd name="T49" fmla="*/ 819 h 899"/>
                  <a:gd name="T50" fmla="*/ 298 w 629"/>
                  <a:gd name="T51" fmla="*/ 1 h 899"/>
                  <a:gd name="T52" fmla="*/ 235 w 629"/>
                  <a:gd name="T53" fmla="*/ 10 h 899"/>
                  <a:gd name="T54" fmla="*/ 177 w 629"/>
                  <a:gd name="T55" fmla="*/ 32 h 899"/>
                  <a:gd name="T56" fmla="*/ 126 w 629"/>
                  <a:gd name="T57" fmla="*/ 63 h 899"/>
                  <a:gd name="T58" fmla="*/ 81 w 629"/>
                  <a:gd name="T59" fmla="*/ 103 h 899"/>
                  <a:gd name="T60" fmla="*/ 45 w 629"/>
                  <a:gd name="T61" fmla="*/ 152 h 899"/>
                  <a:gd name="T62" fmla="*/ 19 w 629"/>
                  <a:gd name="T63" fmla="*/ 207 h 899"/>
                  <a:gd name="T64" fmla="*/ 3 w 629"/>
                  <a:gd name="T65" fmla="*/ 267 h 899"/>
                  <a:gd name="T66" fmla="*/ 1 w 629"/>
                  <a:gd name="T67" fmla="*/ 331 h 899"/>
                  <a:gd name="T68" fmla="*/ 19 w 629"/>
                  <a:gd name="T69" fmla="*/ 408 h 899"/>
                  <a:gd name="T70" fmla="*/ 67 w 629"/>
                  <a:gd name="T71" fmla="*/ 521 h 899"/>
                  <a:gd name="T72" fmla="*/ 174 w 629"/>
                  <a:gd name="T73" fmla="*/ 706 h 899"/>
                  <a:gd name="T74" fmla="*/ 285 w 629"/>
                  <a:gd name="T75" fmla="*/ 870 h 899"/>
                  <a:gd name="T76" fmla="*/ 311 w 629"/>
                  <a:gd name="T77" fmla="*/ 898 h 899"/>
                  <a:gd name="T78" fmla="*/ 324 w 629"/>
                  <a:gd name="T79" fmla="*/ 895 h 899"/>
                  <a:gd name="T80" fmla="*/ 402 w 629"/>
                  <a:gd name="T81" fmla="*/ 785 h 899"/>
                  <a:gd name="T82" fmla="*/ 510 w 629"/>
                  <a:gd name="T83" fmla="*/ 615 h 899"/>
                  <a:gd name="T84" fmla="*/ 592 w 629"/>
                  <a:gd name="T85" fmla="*/ 451 h 899"/>
                  <a:gd name="T86" fmla="*/ 621 w 629"/>
                  <a:gd name="T87" fmla="*/ 368 h 899"/>
                  <a:gd name="T88" fmla="*/ 628 w 629"/>
                  <a:gd name="T89" fmla="*/ 299 h 899"/>
                  <a:gd name="T90" fmla="*/ 619 w 629"/>
                  <a:gd name="T91" fmla="*/ 236 h 899"/>
                  <a:gd name="T92" fmla="*/ 598 w 629"/>
                  <a:gd name="T93" fmla="*/ 178 h 899"/>
                  <a:gd name="T94" fmla="*/ 566 w 629"/>
                  <a:gd name="T95" fmla="*/ 127 h 899"/>
                  <a:gd name="T96" fmla="*/ 525 w 629"/>
                  <a:gd name="T97" fmla="*/ 82 h 899"/>
                  <a:gd name="T98" fmla="*/ 477 w 629"/>
                  <a:gd name="T99" fmla="*/ 46 h 899"/>
                  <a:gd name="T100" fmla="*/ 422 w 629"/>
                  <a:gd name="T101" fmla="*/ 19 h 899"/>
                  <a:gd name="T102" fmla="*/ 362 w 629"/>
                  <a:gd name="T103" fmla="*/ 4 h 899"/>
                  <a:gd name="T104" fmla="*/ 314 w 629"/>
                  <a:gd name="T105" fmla="*/ 0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9" h="899">
                    <a:moveTo>
                      <a:pt x="314" y="859"/>
                    </a:moveTo>
                    <a:lnTo>
                      <a:pt x="285" y="819"/>
                    </a:lnTo>
                    <a:lnTo>
                      <a:pt x="246" y="760"/>
                    </a:lnTo>
                    <a:lnTo>
                      <a:pt x="223" y="726"/>
                    </a:lnTo>
                    <a:lnTo>
                      <a:pt x="200" y="690"/>
                    </a:lnTo>
                    <a:lnTo>
                      <a:pt x="175" y="650"/>
                    </a:lnTo>
                    <a:lnTo>
                      <a:pt x="150" y="610"/>
                    </a:lnTo>
                    <a:lnTo>
                      <a:pt x="127" y="569"/>
                    </a:lnTo>
                    <a:lnTo>
                      <a:pt x="104" y="528"/>
                    </a:lnTo>
                    <a:lnTo>
                      <a:pt x="84" y="487"/>
                    </a:lnTo>
                    <a:lnTo>
                      <a:pt x="66" y="448"/>
                    </a:lnTo>
                    <a:lnTo>
                      <a:pt x="58" y="429"/>
                    </a:lnTo>
                    <a:lnTo>
                      <a:pt x="51" y="410"/>
                    </a:lnTo>
                    <a:lnTo>
                      <a:pt x="45" y="392"/>
                    </a:lnTo>
                    <a:lnTo>
                      <a:pt x="39" y="375"/>
                    </a:lnTo>
                    <a:lnTo>
                      <a:pt x="35" y="359"/>
                    </a:lnTo>
                    <a:lnTo>
                      <a:pt x="32" y="343"/>
                    </a:lnTo>
                    <a:lnTo>
                      <a:pt x="30" y="328"/>
                    </a:lnTo>
                    <a:lnTo>
                      <a:pt x="30" y="315"/>
                    </a:lnTo>
                    <a:lnTo>
                      <a:pt x="30" y="300"/>
                    </a:lnTo>
                    <a:lnTo>
                      <a:pt x="31" y="285"/>
                    </a:lnTo>
                    <a:lnTo>
                      <a:pt x="33" y="271"/>
                    </a:lnTo>
                    <a:lnTo>
                      <a:pt x="35" y="257"/>
                    </a:lnTo>
                    <a:lnTo>
                      <a:pt x="38" y="244"/>
                    </a:lnTo>
                    <a:lnTo>
                      <a:pt x="42" y="231"/>
                    </a:lnTo>
                    <a:lnTo>
                      <a:pt x="47" y="217"/>
                    </a:lnTo>
                    <a:lnTo>
                      <a:pt x="52" y="204"/>
                    </a:lnTo>
                    <a:lnTo>
                      <a:pt x="57" y="191"/>
                    </a:lnTo>
                    <a:lnTo>
                      <a:pt x="64" y="179"/>
                    </a:lnTo>
                    <a:lnTo>
                      <a:pt x="70" y="168"/>
                    </a:lnTo>
                    <a:lnTo>
                      <a:pt x="78" y="156"/>
                    </a:lnTo>
                    <a:lnTo>
                      <a:pt x="86" y="144"/>
                    </a:lnTo>
                    <a:lnTo>
                      <a:pt x="95" y="133"/>
                    </a:lnTo>
                    <a:lnTo>
                      <a:pt x="103" y="124"/>
                    </a:lnTo>
                    <a:lnTo>
                      <a:pt x="113" y="114"/>
                    </a:lnTo>
                    <a:lnTo>
                      <a:pt x="123" y="104"/>
                    </a:lnTo>
                    <a:lnTo>
                      <a:pt x="133" y="95"/>
                    </a:lnTo>
                    <a:lnTo>
                      <a:pt x="144" y="86"/>
                    </a:lnTo>
                    <a:lnTo>
                      <a:pt x="155" y="79"/>
                    </a:lnTo>
                    <a:lnTo>
                      <a:pt x="166" y="71"/>
                    </a:lnTo>
                    <a:lnTo>
                      <a:pt x="178" y="65"/>
                    </a:lnTo>
                    <a:lnTo>
                      <a:pt x="191" y="58"/>
                    </a:lnTo>
                    <a:lnTo>
                      <a:pt x="203" y="53"/>
                    </a:lnTo>
                    <a:lnTo>
                      <a:pt x="216" y="48"/>
                    </a:lnTo>
                    <a:lnTo>
                      <a:pt x="230" y="44"/>
                    </a:lnTo>
                    <a:lnTo>
                      <a:pt x="242" y="39"/>
                    </a:lnTo>
                    <a:lnTo>
                      <a:pt x="256" y="36"/>
                    </a:lnTo>
                    <a:lnTo>
                      <a:pt x="270" y="34"/>
                    </a:lnTo>
                    <a:lnTo>
                      <a:pt x="285" y="32"/>
                    </a:lnTo>
                    <a:lnTo>
                      <a:pt x="299" y="31"/>
                    </a:lnTo>
                    <a:lnTo>
                      <a:pt x="314" y="31"/>
                    </a:lnTo>
                    <a:lnTo>
                      <a:pt x="328" y="31"/>
                    </a:lnTo>
                    <a:lnTo>
                      <a:pt x="343" y="32"/>
                    </a:lnTo>
                    <a:lnTo>
                      <a:pt x="357" y="34"/>
                    </a:lnTo>
                    <a:lnTo>
                      <a:pt x="371" y="36"/>
                    </a:lnTo>
                    <a:lnTo>
                      <a:pt x="385" y="39"/>
                    </a:lnTo>
                    <a:lnTo>
                      <a:pt x="399" y="44"/>
                    </a:lnTo>
                    <a:lnTo>
                      <a:pt x="412" y="48"/>
                    </a:lnTo>
                    <a:lnTo>
                      <a:pt x="424" y="53"/>
                    </a:lnTo>
                    <a:lnTo>
                      <a:pt x="437" y="58"/>
                    </a:lnTo>
                    <a:lnTo>
                      <a:pt x="450" y="65"/>
                    </a:lnTo>
                    <a:lnTo>
                      <a:pt x="462" y="71"/>
                    </a:lnTo>
                    <a:lnTo>
                      <a:pt x="473" y="79"/>
                    </a:lnTo>
                    <a:lnTo>
                      <a:pt x="484" y="86"/>
                    </a:lnTo>
                    <a:lnTo>
                      <a:pt x="495" y="95"/>
                    </a:lnTo>
                    <a:lnTo>
                      <a:pt x="506" y="104"/>
                    </a:lnTo>
                    <a:lnTo>
                      <a:pt x="515" y="114"/>
                    </a:lnTo>
                    <a:lnTo>
                      <a:pt x="525" y="124"/>
                    </a:lnTo>
                    <a:lnTo>
                      <a:pt x="534" y="133"/>
                    </a:lnTo>
                    <a:lnTo>
                      <a:pt x="542" y="145"/>
                    </a:lnTo>
                    <a:lnTo>
                      <a:pt x="550" y="156"/>
                    </a:lnTo>
                    <a:lnTo>
                      <a:pt x="557" y="168"/>
                    </a:lnTo>
                    <a:lnTo>
                      <a:pt x="565" y="179"/>
                    </a:lnTo>
                    <a:lnTo>
                      <a:pt x="571" y="191"/>
                    </a:lnTo>
                    <a:lnTo>
                      <a:pt x="576" y="204"/>
                    </a:lnTo>
                    <a:lnTo>
                      <a:pt x="582" y="217"/>
                    </a:lnTo>
                    <a:lnTo>
                      <a:pt x="586" y="231"/>
                    </a:lnTo>
                    <a:lnTo>
                      <a:pt x="589" y="244"/>
                    </a:lnTo>
                    <a:lnTo>
                      <a:pt x="592" y="257"/>
                    </a:lnTo>
                    <a:lnTo>
                      <a:pt x="596" y="271"/>
                    </a:lnTo>
                    <a:lnTo>
                      <a:pt x="597" y="285"/>
                    </a:lnTo>
                    <a:lnTo>
                      <a:pt x="598" y="300"/>
                    </a:lnTo>
                    <a:lnTo>
                      <a:pt x="599" y="315"/>
                    </a:lnTo>
                    <a:lnTo>
                      <a:pt x="598" y="328"/>
                    </a:lnTo>
                    <a:lnTo>
                      <a:pt x="596" y="343"/>
                    </a:lnTo>
                    <a:lnTo>
                      <a:pt x="592" y="359"/>
                    </a:lnTo>
                    <a:lnTo>
                      <a:pt x="589" y="375"/>
                    </a:lnTo>
                    <a:lnTo>
                      <a:pt x="584" y="392"/>
                    </a:lnTo>
                    <a:lnTo>
                      <a:pt x="577" y="410"/>
                    </a:lnTo>
                    <a:lnTo>
                      <a:pt x="570" y="429"/>
                    </a:lnTo>
                    <a:lnTo>
                      <a:pt x="562" y="448"/>
                    </a:lnTo>
                    <a:lnTo>
                      <a:pt x="544" y="487"/>
                    </a:lnTo>
                    <a:lnTo>
                      <a:pt x="523" y="528"/>
                    </a:lnTo>
                    <a:lnTo>
                      <a:pt x="500" y="569"/>
                    </a:lnTo>
                    <a:lnTo>
                      <a:pt x="477" y="610"/>
                    </a:lnTo>
                    <a:lnTo>
                      <a:pt x="453" y="650"/>
                    </a:lnTo>
                    <a:lnTo>
                      <a:pt x="429" y="690"/>
                    </a:lnTo>
                    <a:lnTo>
                      <a:pt x="405" y="726"/>
                    </a:lnTo>
                    <a:lnTo>
                      <a:pt x="382" y="760"/>
                    </a:lnTo>
                    <a:lnTo>
                      <a:pt x="342" y="819"/>
                    </a:lnTo>
                    <a:lnTo>
                      <a:pt x="314" y="859"/>
                    </a:lnTo>
                    <a:lnTo>
                      <a:pt x="314" y="859"/>
                    </a:lnTo>
                    <a:close/>
                    <a:moveTo>
                      <a:pt x="314" y="0"/>
                    </a:moveTo>
                    <a:lnTo>
                      <a:pt x="298" y="1"/>
                    </a:lnTo>
                    <a:lnTo>
                      <a:pt x="282" y="2"/>
                    </a:lnTo>
                    <a:lnTo>
                      <a:pt x="266" y="4"/>
                    </a:lnTo>
                    <a:lnTo>
                      <a:pt x="251" y="6"/>
                    </a:lnTo>
                    <a:lnTo>
                      <a:pt x="235" y="10"/>
                    </a:lnTo>
                    <a:lnTo>
                      <a:pt x="220" y="15"/>
                    </a:lnTo>
                    <a:lnTo>
                      <a:pt x="206" y="19"/>
                    </a:lnTo>
                    <a:lnTo>
                      <a:pt x="191" y="25"/>
                    </a:lnTo>
                    <a:lnTo>
                      <a:pt x="177" y="32"/>
                    </a:lnTo>
                    <a:lnTo>
                      <a:pt x="164" y="38"/>
                    </a:lnTo>
                    <a:lnTo>
                      <a:pt x="150" y="46"/>
                    </a:lnTo>
                    <a:lnTo>
                      <a:pt x="139" y="54"/>
                    </a:lnTo>
                    <a:lnTo>
                      <a:pt x="126" y="63"/>
                    </a:lnTo>
                    <a:lnTo>
                      <a:pt x="114" y="72"/>
                    </a:lnTo>
                    <a:lnTo>
                      <a:pt x="102" y="82"/>
                    </a:lnTo>
                    <a:lnTo>
                      <a:pt x="92" y="93"/>
                    </a:lnTo>
                    <a:lnTo>
                      <a:pt x="81" y="103"/>
                    </a:lnTo>
                    <a:lnTo>
                      <a:pt x="71" y="115"/>
                    </a:lnTo>
                    <a:lnTo>
                      <a:pt x="62" y="127"/>
                    </a:lnTo>
                    <a:lnTo>
                      <a:pt x="53" y="139"/>
                    </a:lnTo>
                    <a:lnTo>
                      <a:pt x="45" y="152"/>
                    </a:lnTo>
                    <a:lnTo>
                      <a:pt x="37" y="165"/>
                    </a:lnTo>
                    <a:lnTo>
                      <a:pt x="31" y="178"/>
                    </a:lnTo>
                    <a:lnTo>
                      <a:pt x="24" y="192"/>
                    </a:lnTo>
                    <a:lnTo>
                      <a:pt x="19" y="207"/>
                    </a:lnTo>
                    <a:lnTo>
                      <a:pt x="13" y="221"/>
                    </a:lnTo>
                    <a:lnTo>
                      <a:pt x="9" y="236"/>
                    </a:lnTo>
                    <a:lnTo>
                      <a:pt x="6" y="251"/>
                    </a:lnTo>
                    <a:lnTo>
                      <a:pt x="3" y="267"/>
                    </a:lnTo>
                    <a:lnTo>
                      <a:pt x="1" y="283"/>
                    </a:lnTo>
                    <a:lnTo>
                      <a:pt x="0" y="299"/>
                    </a:lnTo>
                    <a:lnTo>
                      <a:pt x="0" y="315"/>
                    </a:lnTo>
                    <a:lnTo>
                      <a:pt x="1" y="331"/>
                    </a:lnTo>
                    <a:lnTo>
                      <a:pt x="3" y="348"/>
                    </a:lnTo>
                    <a:lnTo>
                      <a:pt x="7" y="368"/>
                    </a:lnTo>
                    <a:lnTo>
                      <a:pt x="11" y="387"/>
                    </a:lnTo>
                    <a:lnTo>
                      <a:pt x="19" y="408"/>
                    </a:lnTo>
                    <a:lnTo>
                      <a:pt x="26" y="430"/>
                    </a:lnTo>
                    <a:lnTo>
                      <a:pt x="35" y="451"/>
                    </a:lnTo>
                    <a:lnTo>
                      <a:pt x="45" y="473"/>
                    </a:lnTo>
                    <a:lnTo>
                      <a:pt x="67" y="521"/>
                    </a:lnTo>
                    <a:lnTo>
                      <a:pt x="92" y="568"/>
                    </a:lnTo>
                    <a:lnTo>
                      <a:pt x="118" y="615"/>
                    </a:lnTo>
                    <a:lnTo>
                      <a:pt x="146" y="661"/>
                    </a:lnTo>
                    <a:lnTo>
                      <a:pt x="174" y="706"/>
                    </a:lnTo>
                    <a:lnTo>
                      <a:pt x="201" y="747"/>
                    </a:lnTo>
                    <a:lnTo>
                      <a:pt x="226" y="785"/>
                    </a:lnTo>
                    <a:lnTo>
                      <a:pt x="250" y="819"/>
                    </a:lnTo>
                    <a:lnTo>
                      <a:pt x="285" y="870"/>
                    </a:lnTo>
                    <a:lnTo>
                      <a:pt x="302" y="893"/>
                    </a:lnTo>
                    <a:lnTo>
                      <a:pt x="305" y="895"/>
                    </a:lnTo>
                    <a:lnTo>
                      <a:pt x="308" y="897"/>
                    </a:lnTo>
                    <a:lnTo>
                      <a:pt x="311" y="898"/>
                    </a:lnTo>
                    <a:lnTo>
                      <a:pt x="314" y="899"/>
                    </a:lnTo>
                    <a:lnTo>
                      <a:pt x="317" y="898"/>
                    </a:lnTo>
                    <a:lnTo>
                      <a:pt x="321" y="897"/>
                    </a:lnTo>
                    <a:lnTo>
                      <a:pt x="324" y="895"/>
                    </a:lnTo>
                    <a:lnTo>
                      <a:pt x="326" y="893"/>
                    </a:lnTo>
                    <a:lnTo>
                      <a:pt x="343" y="870"/>
                    </a:lnTo>
                    <a:lnTo>
                      <a:pt x="378" y="819"/>
                    </a:lnTo>
                    <a:lnTo>
                      <a:pt x="402" y="785"/>
                    </a:lnTo>
                    <a:lnTo>
                      <a:pt x="428" y="747"/>
                    </a:lnTo>
                    <a:lnTo>
                      <a:pt x="454" y="706"/>
                    </a:lnTo>
                    <a:lnTo>
                      <a:pt x="482" y="661"/>
                    </a:lnTo>
                    <a:lnTo>
                      <a:pt x="510" y="615"/>
                    </a:lnTo>
                    <a:lnTo>
                      <a:pt x="536" y="568"/>
                    </a:lnTo>
                    <a:lnTo>
                      <a:pt x="561" y="521"/>
                    </a:lnTo>
                    <a:lnTo>
                      <a:pt x="583" y="473"/>
                    </a:lnTo>
                    <a:lnTo>
                      <a:pt x="592" y="451"/>
                    </a:lnTo>
                    <a:lnTo>
                      <a:pt x="602" y="430"/>
                    </a:lnTo>
                    <a:lnTo>
                      <a:pt x="609" y="408"/>
                    </a:lnTo>
                    <a:lnTo>
                      <a:pt x="616" y="387"/>
                    </a:lnTo>
                    <a:lnTo>
                      <a:pt x="621" y="368"/>
                    </a:lnTo>
                    <a:lnTo>
                      <a:pt x="626" y="348"/>
                    </a:lnTo>
                    <a:lnTo>
                      <a:pt x="628" y="331"/>
                    </a:lnTo>
                    <a:lnTo>
                      <a:pt x="629" y="315"/>
                    </a:lnTo>
                    <a:lnTo>
                      <a:pt x="628" y="299"/>
                    </a:lnTo>
                    <a:lnTo>
                      <a:pt x="627" y="283"/>
                    </a:lnTo>
                    <a:lnTo>
                      <a:pt x="624" y="267"/>
                    </a:lnTo>
                    <a:lnTo>
                      <a:pt x="622" y="251"/>
                    </a:lnTo>
                    <a:lnTo>
                      <a:pt x="619" y="236"/>
                    </a:lnTo>
                    <a:lnTo>
                      <a:pt x="615" y="221"/>
                    </a:lnTo>
                    <a:lnTo>
                      <a:pt x="609" y="207"/>
                    </a:lnTo>
                    <a:lnTo>
                      <a:pt x="604" y="192"/>
                    </a:lnTo>
                    <a:lnTo>
                      <a:pt x="598" y="178"/>
                    </a:lnTo>
                    <a:lnTo>
                      <a:pt x="590" y="165"/>
                    </a:lnTo>
                    <a:lnTo>
                      <a:pt x="583" y="152"/>
                    </a:lnTo>
                    <a:lnTo>
                      <a:pt x="575" y="139"/>
                    </a:lnTo>
                    <a:lnTo>
                      <a:pt x="566" y="127"/>
                    </a:lnTo>
                    <a:lnTo>
                      <a:pt x="557" y="115"/>
                    </a:lnTo>
                    <a:lnTo>
                      <a:pt x="546" y="103"/>
                    </a:lnTo>
                    <a:lnTo>
                      <a:pt x="537" y="93"/>
                    </a:lnTo>
                    <a:lnTo>
                      <a:pt x="525" y="82"/>
                    </a:lnTo>
                    <a:lnTo>
                      <a:pt x="514" y="72"/>
                    </a:lnTo>
                    <a:lnTo>
                      <a:pt x="502" y="63"/>
                    </a:lnTo>
                    <a:lnTo>
                      <a:pt x="490" y="54"/>
                    </a:lnTo>
                    <a:lnTo>
                      <a:pt x="477" y="46"/>
                    </a:lnTo>
                    <a:lnTo>
                      <a:pt x="464" y="38"/>
                    </a:lnTo>
                    <a:lnTo>
                      <a:pt x="450" y="32"/>
                    </a:lnTo>
                    <a:lnTo>
                      <a:pt x="436" y="25"/>
                    </a:lnTo>
                    <a:lnTo>
                      <a:pt x="422" y="19"/>
                    </a:lnTo>
                    <a:lnTo>
                      <a:pt x="407" y="15"/>
                    </a:lnTo>
                    <a:lnTo>
                      <a:pt x="392" y="10"/>
                    </a:lnTo>
                    <a:lnTo>
                      <a:pt x="377" y="7"/>
                    </a:lnTo>
                    <a:lnTo>
                      <a:pt x="362" y="4"/>
                    </a:lnTo>
                    <a:lnTo>
                      <a:pt x="346" y="2"/>
                    </a:lnTo>
                    <a:lnTo>
                      <a:pt x="330" y="1"/>
                    </a:lnTo>
                    <a:lnTo>
                      <a:pt x="314" y="1"/>
                    </a:lnTo>
                    <a:lnTo>
                      <a:pt x="31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Soho Pro Light" panose="02040303030506020204" pitchFamily="18" charset="0"/>
                </a:endParaRPr>
              </a:p>
            </p:txBody>
          </p:sp>
          <p:sp>
            <p:nvSpPr>
              <p:cNvPr id="20" name="Freeform 57"/>
              <p:cNvSpPr>
                <a:spLocks noEditPoints="1"/>
              </p:cNvSpPr>
              <p:nvPr/>
            </p:nvSpPr>
            <p:spPr bwMode="auto">
              <a:xfrm>
                <a:off x="425450" y="1412875"/>
                <a:ext cx="85725" cy="85725"/>
              </a:xfrm>
              <a:custGeom>
                <a:avLst/>
                <a:gdLst>
                  <a:gd name="T0" fmla="*/ 114 w 270"/>
                  <a:gd name="T1" fmla="*/ 238 h 270"/>
                  <a:gd name="T2" fmla="*/ 85 w 270"/>
                  <a:gd name="T3" fmla="*/ 227 h 270"/>
                  <a:gd name="T4" fmla="*/ 61 w 270"/>
                  <a:gd name="T5" fmla="*/ 209 h 270"/>
                  <a:gd name="T6" fmla="*/ 43 w 270"/>
                  <a:gd name="T7" fmla="*/ 184 h 270"/>
                  <a:gd name="T8" fmla="*/ 32 w 270"/>
                  <a:gd name="T9" fmla="*/ 156 h 270"/>
                  <a:gd name="T10" fmla="*/ 30 w 270"/>
                  <a:gd name="T11" fmla="*/ 124 h 270"/>
                  <a:gd name="T12" fmla="*/ 39 w 270"/>
                  <a:gd name="T13" fmla="*/ 93 h 270"/>
                  <a:gd name="T14" fmla="*/ 54 w 270"/>
                  <a:gd name="T15" fmla="*/ 68 h 270"/>
                  <a:gd name="T16" fmla="*/ 76 w 270"/>
                  <a:gd name="T17" fmla="*/ 47 h 270"/>
                  <a:gd name="T18" fmla="*/ 104 w 270"/>
                  <a:gd name="T19" fmla="*/ 35 h 270"/>
                  <a:gd name="T20" fmla="*/ 135 w 270"/>
                  <a:gd name="T21" fmla="*/ 30 h 270"/>
                  <a:gd name="T22" fmla="*/ 166 w 270"/>
                  <a:gd name="T23" fmla="*/ 35 h 270"/>
                  <a:gd name="T24" fmla="*/ 194 w 270"/>
                  <a:gd name="T25" fmla="*/ 47 h 270"/>
                  <a:gd name="T26" fmla="*/ 215 w 270"/>
                  <a:gd name="T27" fmla="*/ 68 h 270"/>
                  <a:gd name="T28" fmla="*/ 231 w 270"/>
                  <a:gd name="T29" fmla="*/ 95 h 270"/>
                  <a:gd name="T30" fmla="*/ 239 w 270"/>
                  <a:gd name="T31" fmla="*/ 124 h 270"/>
                  <a:gd name="T32" fmla="*/ 238 w 270"/>
                  <a:gd name="T33" fmla="*/ 156 h 270"/>
                  <a:gd name="T34" fmla="*/ 227 w 270"/>
                  <a:gd name="T35" fmla="*/ 184 h 270"/>
                  <a:gd name="T36" fmla="*/ 209 w 270"/>
                  <a:gd name="T37" fmla="*/ 209 h 270"/>
                  <a:gd name="T38" fmla="*/ 184 w 270"/>
                  <a:gd name="T39" fmla="*/ 227 h 270"/>
                  <a:gd name="T40" fmla="*/ 157 w 270"/>
                  <a:gd name="T41" fmla="*/ 238 h 270"/>
                  <a:gd name="T42" fmla="*/ 135 w 270"/>
                  <a:gd name="T43" fmla="*/ 0 h 270"/>
                  <a:gd name="T44" fmla="*/ 94 w 270"/>
                  <a:gd name="T45" fmla="*/ 6 h 270"/>
                  <a:gd name="T46" fmla="*/ 59 w 270"/>
                  <a:gd name="T47" fmla="*/ 23 h 270"/>
                  <a:gd name="T48" fmla="*/ 31 w 270"/>
                  <a:gd name="T49" fmla="*/ 50 h 270"/>
                  <a:gd name="T50" fmla="*/ 11 w 270"/>
                  <a:gd name="T51" fmla="*/ 83 h 270"/>
                  <a:gd name="T52" fmla="*/ 0 w 270"/>
                  <a:gd name="T53" fmla="*/ 121 h 270"/>
                  <a:gd name="T54" fmla="*/ 2 w 270"/>
                  <a:gd name="T55" fmla="*/ 162 h 270"/>
                  <a:gd name="T56" fmla="*/ 16 w 270"/>
                  <a:gd name="T57" fmla="*/ 199 h 270"/>
                  <a:gd name="T58" fmla="*/ 40 w 270"/>
                  <a:gd name="T59" fmla="*/ 230 h 270"/>
                  <a:gd name="T60" fmla="*/ 71 w 270"/>
                  <a:gd name="T61" fmla="*/ 253 h 270"/>
                  <a:gd name="T62" fmla="*/ 107 w 270"/>
                  <a:gd name="T63" fmla="*/ 267 h 270"/>
                  <a:gd name="T64" fmla="*/ 149 w 270"/>
                  <a:gd name="T65" fmla="*/ 269 h 270"/>
                  <a:gd name="T66" fmla="*/ 188 w 270"/>
                  <a:gd name="T67" fmla="*/ 259 h 270"/>
                  <a:gd name="T68" fmla="*/ 221 w 270"/>
                  <a:gd name="T69" fmla="*/ 239 h 270"/>
                  <a:gd name="T70" fmla="*/ 246 w 270"/>
                  <a:gd name="T71" fmla="*/ 210 h 270"/>
                  <a:gd name="T72" fmla="*/ 264 w 270"/>
                  <a:gd name="T73" fmla="*/ 175 h 270"/>
                  <a:gd name="T74" fmla="*/ 270 w 270"/>
                  <a:gd name="T75" fmla="*/ 135 h 270"/>
                  <a:gd name="T76" fmla="*/ 264 w 270"/>
                  <a:gd name="T77" fmla="*/ 95 h 270"/>
                  <a:gd name="T78" fmla="*/ 246 w 270"/>
                  <a:gd name="T79" fmla="*/ 59 h 270"/>
                  <a:gd name="T80" fmla="*/ 221 w 270"/>
                  <a:gd name="T81" fmla="*/ 30 h 270"/>
                  <a:gd name="T82" fmla="*/ 188 w 270"/>
                  <a:gd name="T83" fmla="*/ 11 h 270"/>
                  <a:gd name="T84" fmla="*/ 149 w 270"/>
                  <a:gd name="T85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0" h="270">
                    <a:moveTo>
                      <a:pt x="135" y="240"/>
                    </a:moveTo>
                    <a:lnTo>
                      <a:pt x="124" y="239"/>
                    </a:lnTo>
                    <a:lnTo>
                      <a:pt x="114" y="238"/>
                    </a:lnTo>
                    <a:lnTo>
                      <a:pt x="104" y="235"/>
                    </a:lnTo>
                    <a:lnTo>
                      <a:pt x="94" y="231"/>
                    </a:lnTo>
                    <a:lnTo>
                      <a:pt x="85" y="227"/>
                    </a:lnTo>
                    <a:lnTo>
                      <a:pt x="76" y="222"/>
                    </a:lnTo>
                    <a:lnTo>
                      <a:pt x="69" y="215"/>
                    </a:lnTo>
                    <a:lnTo>
                      <a:pt x="61" y="209"/>
                    </a:lnTo>
                    <a:lnTo>
                      <a:pt x="54" y="201"/>
                    </a:lnTo>
                    <a:lnTo>
                      <a:pt x="48" y="193"/>
                    </a:lnTo>
                    <a:lnTo>
                      <a:pt x="43" y="184"/>
                    </a:lnTo>
                    <a:lnTo>
                      <a:pt x="39" y="176"/>
                    </a:lnTo>
                    <a:lnTo>
                      <a:pt x="35" y="166"/>
                    </a:lnTo>
                    <a:lnTo>
                      <a:pt x="32" y="156"/>
                    </a:lnTo>
                    <a:lnTo>
                      <a:pt x="30" y="146"/>
                    </a:lnTo>
                    <a:lnTo>
                      <a:pt x="30" y="135"/>
                    </a:lnTo>
                    <a:lnTo>
                      <a:pt x="30" y="124"/>
                    </a:lnTo>
                    <a:lnTo>
                      <a:pt x="32" y="114"/>
                    </a:lnTo>
                    <a:lnTo>
                      <a:pt x="35" y="103"/>
                    </a:lnTo>
                    <a:lnTo>
                      <a:pt x="39" y="93"/>
                    </a:lnTo>
                    <a:lnTo>
                      <a:pt x="43" y="85"/>
                    </a:lnTo>
                    <a:lnTo>
                      <a:pt x="48" y="76"/>
                    </a:lnTo>
                    <a:lnTo>
                      <a:pt x="54" y="68"/>
                    </a:lnTo>
                    <a:lnTo>
                      <a:pt x="61" y="60"/>
                    </a:lnTo>
                    <a:lnTo>
                      <a:pt x="69" y="54"/>
                    </a:lnTo>
                    <a:lnTo>
                      <a:pt x="76" y="47"/>
                    </a:lnTo>
                    <a:lnTo>
                      <a:pt x="85" y="42"/>
                    </a:lnTo>
                    <a:lnTo>
                      <a:pt x="94" y="38"/>
                    </a:lnTo>
                    <a:lnTo>
                      <a:pt x="104" y="35"/>
                    </a:lnTo>
                    <a:lnTo>
                      <a:pt x="114" y="33"/>
                    </a:lnTo>
                    <a:lnTo>
                      <a:pt x="124" y="30"/>
                    </a:lnTo>
                    <a:lnTo>
                      <a:pt x="135" y="30"/>
                    </a:lnTo>
                    <a:lnTo>
                      <a:pt x="146" y="30"/>
                    </a:lnTo>
                    <a:lnTo>
                      <a:pt x="157" y="33"/>
                    </a:lnTo>
                    <a:lnTo>
                      <a:pt x="166" y="35"/>
                    </a:lnTo>
                    <a:lnTo>
                      <a:pt x="176" y="38"/>
                    </a:lnTo>
                    <a:lnTo>
                      <a:pt x="184" y="42"/>
                    </a:lnTo>
                    <a:lnTo>
                      <a:pt x="194" y="47"/>
                    </a:lnTo>
                    <a:lnTo>
                      <a:pt x="201" y="54"/>
                    </a:lnTo>
                    <a:lnTo>
                      <a:pt x="209" y="60"/>
                    </a:lnTo>
                    <a:lnTo>
                      <a:pt x="215" y="68"/>
                    </a:lnTo>
                    <a:lnTo>
                      <a:pt x="222" y="76"/>
                    </a:lnTo>
                    <a:lnTo>
                      <a:pt x="227" y="85"/>
                    </a:lnTo>
                    <a:lnTo>
                      <a:pt x="231" y="95"/>
                    </a:lnTo>
                    <a:lnTo>
                      <a:pt x="235" y="104"/>
                    </a:lnTo>
                    <a:lnTo>
                      <a:pt x="238" y="114"/>
                    </a:lnTo>
                    <a:lnTo>
                      <a:pt x="239" y="124"/>
                    </a:lnTo>
                    <a:lnTo>
                      <a:pt x="240" y="135"/>
                    </a:lnTo>
                    <a:lnTo>
                      <a:pt x="239" y="146"/>
                    </a:lnTo>
                    <a:lnTo>
                      <a:pt x="238" y="156"/>
                    </a:lnTo>
                    <a:lnTo>
                      <a:pt x="235" y="166"/>
                    </a:lnTo>
                    <a:lnTo>
                      <a:pt x="231" y="176"/>
                    </a:lnTo>
                    <a:lnTo>
                      <a:pt x="227" y="184"/>
                    </a:lnTo>
                    <a:lnTo>
                      <a:pt x="222" y="193"/>
                    </a:lnTo>
                    <a:lnTo>
                      <a:pt x="215" y="201"/>
                    </a:lnTo>
                    <a:lnTo>
                      <a:pt x="209" y="209"/>
                    </a:lnTo>
                    <a:lnTo>
                      <a:pt x="201" y="215"/>
                    </a:lnTo>
                    <a:lnTo>
                      <a:pt x="194" y="222"/>
                    </a:lnTo>
                    <a:lnTo>
                      <a:pt x="184" y="227"/>
                    </a:lnTo>
                    <a:lnTo>
                      <a:pt x="176" y="231"/>
                    </a:lnTo>
                    <a:lnTo>
                      <a:pt x="166" y="235"/>
                    </a:lnTo>
                    <a:lnTo>
                      <a:pt x="157" y="238"/>
                    </a:lnTo>
                    <a:lnTo>
                      <a:pt x="146" y="239"/>
                    </a:lnTo>
                    <a:lnTo>
                      <a:pt x="135" y="240"/>
                    </a:lnTo>
                    <a:close/>
                    <a:moveTo>
                      <a:pt x="135" y="0"/>
                    </a:moveTo>
                    <a:lnTo>
                      <a:pt x="121" y="0"/>
                    </a:lnTo>
                    <a:lnTo>
                      <a:pt x="107" y="3"/>
                    </a:lnTo>
                    <a:lnTo>
                      <a:pt x="94" y="6"/>
                    </a:lnTo>
                    <a:lnTo>
                      <a:pt x="83" y="11"/>
                    </a:lnTo>
                    <a:lnTo>
                      <a:pt x="71" y="16"/>
                    </a:lnTo>
                    <a:lnTo>
                      <a:pt x="59" y="23"/>
                    </a:lnTo>
                    <a:lnTo>
                      <a:pt x="50" y="30"/>
                    </a:lnTo>
                    <a:lnTo>
                      <a:pt x="40" y="40"/>
                    </a:lnTo>
                    <a:lnTo>
                      <a:pt x="31" y="50"/>
                    </a:lnTo>
                    <a:lnTo>
                      <a:pt x="23" y="59"/>
                    </a:lnTo>
                    <a:lnTo>
                      <a:pt x="16" y="71"/>
                    </a:lnTo>
                    <a:lnTo>
                      <a:pt x="11" y="83"/>
                    </a:lnTo>
                    <a:lnTo>
                      <a:pt x="6" y="95"/>
                    </a:lnTo>
                    <a:lnTo>
                      <a:pt x="2" y="107"/>
                    </a:lnTo>
                    <a:lnTo>
                      <a:pt x="0" y="121"/>
                    </a:lnTo>
                    <a:lnTo>
                      <a:pt x="0" y="135"/>
                    </a:lnTo>
                    <a:lnTo>
                      <a:pt x="0" y="148"/>
                    </a:lnTo>
                    <a:lnTo>
                      <a:pt x="2" y="162"/>
                    </a:lnTo>
                    <a:lnTo>
                      <a:pt x="6" y="175"/>
                    </a:lnTo>
                    <a:lnTo>
                      <a:pt x="11" y="188"/>
                    </a:lnTo>
                    <a:lnTo>
                      <a:pt x="16" y="199"/>
                    </a:lnTo>
                    <a:lnTo>
                      <a:pt x="23" y="210"/>
                    </a:lnTo>
                    <a:lnTo>
                      <a:pt x="31" y="221"/>
                    </a:lnTo>
                    <a:lnTo>
                      <a:pt x="40" y="230"/>
                    </a:lnTo>
                    <a:lnTo>
                      <a:pt x="50" y="239"/>
                    </a:lnTo>
                    <a:lnTo>
                      <a:pt x="59" y="246"/>
                    </a:lnTo>
                    <a:lnTo>
                      <a:pt x="71" y="253"/>
                    </a:lnTo>
                    <a:lnTo>
                      <a:pt x="83" y="259"/>
                    </a:lnTo>
                    <a:lnTo>
                      <a:pt x="94" y="264"/>
                    </a:lnTo>
                    <a:lnTo>
                      <a:pt x="107" y="267"/>
                    </a:lnTo>
                    <a:lnTo>
                      <a:pt x="121" y="269"/>
                    </a:lnTo>
                    <a:lnTo>
                      <a:pt x="135" y="270"/>
                    </a:lnTo>
                    <a:lnTo>
                      <a:pt x="149" y="269"/>
                    </a:lnTo>
                    <a:lnTo>
                      <a:pt x="162" y="267"/>
                    </a:lnTo>
                    <a:lnTo>
                      <a:pt x="175" y="264"/>
                    </a:lnTo>
                    <a:lnTo>
                      <a:pt x="188" y="259"/>
                    </a:lnTo>
                    <a:lnTo>
                      <a:pt x="199" y="253"/>
                    </a:lnTo>
                    <a:lnTo>
                      <a:pt x="210" y="246"/>
                    </a:lnTo>
                    <a:lnTo>
                      <a:pt x="221" y="239"/>
                    </a:lnTo>
                    <a:lnTo>
                      <a:pt x="230" y="230"/>
                    </a:lnTo>
                    <a:lnTo>
                      <a:pt x="239" y="221"/>
                    </a:lnTo>
                    <a:lnTo>
                      <a:pt x="246" y="210"/>
                    </a:lnTo>
                    <a:lnTo>
                      <a:pt x="254" y="199"/>
                    </a:lnTo>
                    <a:lnTo>
                      <a:pt x="259" y="188"/>
                    </a:lnTo>
                    <a:lnTo>
                      <a:pt x="264" y="175"/>
                    </a:lnTo>
                    <a:lnTo>
                      <a:pt x="267" y="162"/>
                    </a:lnTo>
                    <a:lnTo>
                      <a:pt x="269" y="148"/>
                    </a:lnTo>
                    <a:lnTo>
                      <a:pt x="270" y="135"/>
                    </a:lnTo>
                    <a:lnTo>
                      <a:pt x="269" y="121"/>
                    </a:lnTo>
                    <a:lnTo>
                      <a:pt x="267" y="107"/>
                    </a:lnTo>
                    <a:lnTo>
                      <a:pt x="264" y="95"/>
                    </a:lnTo>
                    <a:lnTo>
                      <a:pt x="259" y="83"/>
                    </a:lnTo>
                    <a:lnTo>
                      <a:pt x="254" y="71"/>
                    </a:lnTo>
                    <a:lnTo>
                      <a:pt x="246" y="59"/>
                    </a:lnTo>
                    <a:lnTo>
                      <a:pt x="239" y="50"/>
                    </a:lnTo>
                    <a:lnTo>
                      <a:pt x="230" y="40"/>
                    </a:lnTo>
                    <a:lnTo>
                      <a:pt x="221" y="30"/>
                    </a:lnTo>
                    <a:lnTo>
                      <a:pt x="210" y="23"/>
                    </a:lnTo>
                    <a:lnTo>
                      <a:pt x="199" y="16"/>
                    </a:lnTo>
                    <a:lnTo>
                      <a:pt x="188" y="11"/>
                    </a:lnTo>
                    <a:lnTo>
                      <a:pt x="175" y="6"/>
                    </a:lnTo>
                    <a:lnTo>
                      <a:pt x="162" y="3"/>
                    </a:lnTo>
                    <a:lnTo>
                      <a:pt x="149" y="0"/>
                    </a:lnTo>
                    <a:lnTo>
                      <a:pt x="13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Soho Pro Light" panose="02040303030506020204" pitchFamily="18" charset="0"/>
                </a:endParaRPr>
              </a:p>
            </p:txBody>
          </p:sp>
        </p:grpSp>
        <p:sp>
          <p:nvSpPr>
            <p:cNvPr id="18" name="Rectangle 106"/>
            <p:cNvSpPr/>
            <p:nvPr/>
          </p:nvSpPr>
          <p:spPr>
            <a:xfrm>
              <a:off x="6505575" y="5075743"/>
              <a:ext cx="517048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Soho Pro Light" panose="02040303030506020204" pitchFamily="18" charset="0"/>
                </a:rPr>
                <a:t>Rud Pedersen’s offices </a:t>
              </a:r>
              <a:r>
                <a:rPr lang="en-US" sz="1400" dirty="0" smtClean="0">
                  <a:latin typeface="Soho Pro Light" panose="02040303030506020204" pitchFamily="18" charset="0"/>
                </a:rPr>
                <a:t>are </a:t>
              </a:r>
              <a:r>
                <a:rPr lang="en-US" sz="1400" dirty="0">
                  <a:latin typeface="Soho Pro Light" panose="02040303030506020204" pitchFamily="18" charset="0"/>
                </a:rPr>
                <a:t>located in </a:t>
              </a:r>
              <a:r>
                <a:rPr lang="en-US" sz="1400" b="1" dirty="0">
                  <a:latin typeface="Soho Pro Light" panose="02040303030506020204" pitchFamily="18" charset="0"/>
                </a:rPr>
                <a:t>Stockholm, </a:t>
              </a:r>
              <a:r>
                <a:rPr lang="en-US" sz="1400" b="1" dirty="0" err="1">
                  <a:latin typeface="Soho Pro Light" panose="02040303030506020204" pitchFamily="18" charset="0"/>
                </a:rPr>
                <a:t>Göteborg</a:t>
              </a:r>
              <a:r>
                <a:rPr lang="en-US" sz="1400" b="1" dirty="0">
                  <a:latin typeface="Soho Pro Light" panose="02040303030506020204" pitchFamily="18" charset="0"/>
                </a:rPr>
                <a:t>, Oslo, Helsinki and Copenhagen</a:t>
              </a:r>
              <a:r>
                <a:rPr lang="en-US" sz="1400" dirty="0">
                  <a:latin typeface="Soho Pro Light" panose="02040303030506020204" pitchFamily="18" charset="0"/>
                </a:rPr>
                <a:t>. </a:t>
              </a:r>
            </a:p>
          </p:txBody>
        </p:sp>
      </p:grpSp>
      <p:cxnSp>
        <p:nvCxnSpPr>
          <p:cNvPr id="21" name="Straight Connector 72"/>
          <p:cNvCxnSpPr/>
          <p:nvPr/>
        </p:nvCxnSpPr>
        <p:spPr>
          <a:xfrm rot="5400000" flipV="1">
            <a:off x="8868275" y="417861"/>
            <a:ext cx="0" cy="5580063"/>
          </a:xfrm>
          <a:prstGeom prst="line">
            <a:avLst/>
          </a:prstGeom>
          <a:ln>
            <a:solidFill>
              <a:srgbClr val="80828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98"/>
          <p:cNvCxnSpPr/>
          <p:nvPr/>
        </p:nvCxnSpPr>
        <p:spPr>
          <a:xfrm>
            <a:off x="6078243" y="4162807"/>
            <a:ext cx="5580063" cy="0"/>
          </a:xfrm>
          <a:prstGeom prst="line">
            <a:avLst/>
          </a:prstGeom>
          <a:ln>
            <a:solidFill>
              <a:srgbClr val="80828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02"/>
          <p:cNvCxnSpPr/>
          <p:nvPr/>
        </p:nvCxnSpPr>
        <p:spPr>
          <a:xfrm rot="5400000" flipV="1">
            <a:off x="8868275" y="2112245"/>
            <a:ext cx="0" cy="5580063"/>
          </a:xfrm>
          <a:prstGeom prst="line">
            <a:avLst/>
          </a:prstGeom>
          <a:ln>
            <a:solidFill>
              <a:srgbClr val="80828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07"/>
          <p:cNvCxnSpPr/>
          <p:nvPr/>
        </p:nvCxnSpPr>
        <p:spPr>
          <a:xfrm rot="5400000" flipV="1">
            <a:off x="8868275" y="2851713"/>
            <a:ext cx="0" cy="5580063"/>
          </a:xfrm>
          <a:prstGeom prst="line">
            <a:avLst/>
          </a:prstGeom>
          <a:ln>
            <a:solidFill>
              <a:srgbClr val="80828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120"/>
          <p:cNvGrpSpPr/>
          <p:nvPr/>
        </p:nvGrpSpPr>
        <p:grpSpPr>
          <a:xfrm>
            <a:off x="6128197" y="3316018"/>
            <a:ext cx="5530110" cy="738664"/>
            <a:chOff x="6145953" y="3547874"/>
            <a:chExt cx="5530110" cy="738664"/>
          </a:xfrm>
        </p:grpSpPr>
        <p:sp>
          <p:nvSpPr>
            <p:cNvPr id="26" name="Rectangle 97"/>
            <p:cNvSpPr/>
            <p:nvPr/>
          </p:nvSpPr>
          <p:spPr>
            <a:xfrm>
              <a:off x="6505575" y="3547874"/>
              <a:ext cx="51704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Soho Pro Light" panose="02040303030506020204" pitchFamily="18" charset="0"/>
                </a:rPr>
                <a:t>Our consultancy is based on a </a:t>
              </a:r>
              <a:r>
                <a:rPr lang="en-US" sz="1400" b="1" dirty="0">
                  <a:latin typeface="Soho Pro Light" panose="02040303030506020204" pitchFamily="18" charset="0"/>
                </a:rPr>
                <a:t>combination of political insight and our clients business</a:t>
              </a:r>
              <a:r>
                <a:rPr lang="en-US" sz="1400" dirty="0">
                  <a:latin typeface="Soho Pro Light" panose="02040303030506020204" pitchFamily="18" charset="0"/>
                </a:rPr>
                <a:t>. We are specialized </a:t>
              </a:r>
              <a:r>
                <a:rPr lang="en-US" sz="1400" dirty="0" smtClean="0">
                  <a:latin typeface="Soho Pro Light" panose="02040303030506020204" pitchFamily="18" charset="0"/>
                </a:rPr>
                <a:t>in </a:t>
              </a:r>
              <a:r>
                <a:rPr lang="en-US" sz="1400" dirty="0">
                  <a:latin typeface="Soho Pro Light" panose="02040303030506020204" pitchFamily="18" charset="0"/>
                </a:rPr>
                <a:t>defense, </a:t>
              </a:r>
              <a:r>
                <a:rPr lang="en-US" sz="1400" dirty="0" smtClean="0">
                  <a:latin typeface="Soho Pro Light" panose="02040303030506020204" pitchFamily="18" charset="0"/>
                </a:rPr>
                <a:t>transport/infrastructure, health care </a:t>
              </a:r>
              <a:r>
                <a:rPr lang="en-US" sz="1400" dirty="0">
                  <a:latin typeface="Soho Pro Light" panose="02040303030506020204" pitchFamily="18" charset="0"/>
                </a:rPr>
                <a:t>and FMCG. </a:t>
              </a:r>
            </a:p>
          </p:txBody>
        </p:sp>
        <p:grpSp>
          <p:nvGrpSpPr>
            <p:cNvPr id="27" name="Group 112"/>
            <p:cNvGrpSpPr/>
            <p:nvPr/>
          </p:nvGrpSpPr>
          <p:grpSpPr>
            <a:xfrm>
              <a:off x="6145953" y="3635986"/>
              <a:ext cx="251635" cy="343836"/>
              <a:chOff x="11641138" y="2489200"/>
              <a:chExt cx="207963" cy="284162"/>
            </a:xfrm>
            <a:solidFill>
              <a:srgbClr val="D58160"/>
            </a:solidFill>
          </p:grpSpPr>
          <p:sp>
            <p:nvSpPr>
              <p:cNvPr id="28" name="Freeform 280"/>
              <p:cNvSpPr>
                <a:spLocks noEditPoints="1"/>
              </p:cNvSpPr>
              <p:nvPr/>
            </p:nvSpPr>
            <p:spPr bwMode="auto">
              <a:xfrm>
                <a:off x="11641138" y="2489200"/>
                <a:ext cx="207963" cy="284162"/>
              </a:xfrm>
              <a:custGeom>
                <a:avLst/>
                <a:gdLst>
                  <a:gd name="T0" fmla="*/ 627 w 657"/>
                  <a:gd name="T1" fmla="*/ 856 h 897"/>
                  <a:gd name="T2" fmla="*/ 330 w 657"/>
                  <a:gd name="T3" fmla="*/ 663 h 897"/>
                  <a:gd name="T4" fmla="*/ 326 w 657"/>
                  <a:gd name="T5" fmla="*/ 661 h 897"/>
                  <a:gd name="T6" fmla="*/ 321 w 657"/>
                  <a:gd name="T7" fmla="*/ 660 h 897"/>
                  <a:gd name="T8" fmla="*/ 317 w 657"/>
                  <a:gd name="T9" fmla="*/ 661 h 897"/>
                  <a:gd name="T10" fmla="*/ 313 w 657"/>
                  <a:gd name="T11" fmla="*/ 663 h 897"/>
                  <a:gd name="T12" fmla="*/ 30 w 657"/>
                  <a:gd name="T13" fmla="*/ 855 h 897"/>
                  <a:gd name="T14" fmla="*/ 30 w 657"/>
                  <a:gd name="T15" fmla="*/ 30 h 897"/>
                  <a:gd name="T16" fmla="*/ 627 w 657"/>
                  <a:gd name="T17" fmla="*/ 30 h 897"/>
                  <a:gd name="T18" fmla="*/ 627 w 657"/>
                  <a:gd name="T19" fmla="*/ 856 h 897"/>
                  <a:gd name="T20" fmla="*/ 642 w 657"/>
                  <a:gd name="T21" fmla="*/ 0 h 897"/>
                  <a:gd name="T22" fmla="*/ 15 w 657"/>
                  <a:gd name="T23" fmla="*/ 0 h 897"/>
                  <a:gd name="T24" fmla="*/ 11 w 657"/>
                  <a:gd name="T25" fmla="*/ 1 h 897"/>
                  <a:gd name="T26" fmla="*/ 8 w 657"/>
                  <a:gd name="T27" fmla="*/ 2 h 897"/>
                  <a:gd name="T28" fmla="*/ 6 w 657"/>
                  <a:gd name="T29" fmla="*/ 3 h 897"/>
                  <a:gd name="T30" fmla="*/ 4 w 657"/>
                  <a:gd name="T31" fmla="*/ 5 h 897"/>
                  <a:gd name="T32" fmla="*/ 2 w 657"/>
                  <a:gd name="T33" fmla="*/ 8 h 897"/>
                  <a:gd name="T34" fmla="*/ 1 w 657"/>
                  <a:gd name="T35" fmla="*/ 10 h 897"/>
                  <a:gd name="T36" fmla="*/ 0 w 657"/>
                  <a:gd name="T37" fmla="*/ 13 h 897"/>
                  <a:gd name="T38" fmla="*/ 0 w 657"/>
                  <a:gd name="T39" fmla="*/ 15 h 897"/>
                  <a:gd name="T40" fmla="*/ 0 w 657"/>
                  <a:gd name="T41" fmla="*/ 882 h 897"/>
                  <a:gd name="T42" fmla="*/ 0 w 657"/>
                  <a:gd name="T43" fmla="*/ 887 h 897"/>
                  <a:gd name="T44" fmla="*/ 2 w 657"/>
                  <a:gd name="T45" fmla="*/ 890 h 897"/>
                  <a:gd name="T46" fmla="*/ 4 w 657"/>
                  <a:gd name="T47" fmla="*/ 893 h 897"/>
                  <a:gd name="T48" fmla="*/ 7 w 657"/>
                  <a:gd name="T49" fmla="*/ 896 h 897"/>
                  <a:gd name="T50" fmla="*/ 10 w 657"/>
                  <a:gd name="T51" fmla="*/ 897 h 897"/>
                  <a:gd name="T52" fmla="*/ 15 w 657"/>
                  <a:gd name="T53" fmla="*/ 897 h 897"/>
                  <a:gd name="T54" fmla="*/ 19 w 657"/>
                  <a:gd name="T55" fmla="*/ 897 h 897"/>
                  <a:gd name="T56" fmla="*/ 23 w 657"/>
                  <a:gd name="T57" fmla="*/ 895 h 897"/>
                  <a:gd name="T58" fmla="*/ 321 w 657"/>
                  <a:gd name="T59" fmla="*/ 693 h 897"/>
                  <a:gd name="T60" fmla="*/ 634 w 657"/>
                  <a:gd name="T61" fmla="*/ 895 h 897"/>
                  <a:gd name="T62" fmla="*/ 638 w 657"/>
                  <a:gd name="T63" fmla="*/ 897 h 897"/>
                  <a:gd name="T64" fmla="*/ 641 w 657"/>
                  <a:gd name="T65" fmla="*/ 897 h 897"/>
                  <a:gd name="T66" fmla="*/ 645 w 657"/>
                  <a:gd name="T67" fmla="*/ 897 h 897"/>
                  <a:gd name="T68" fmla="*/ 650 w 657"/>
                  <a:gd name="T69" fmla="*/ 896 h 897"/>
                  <a:gd name="T70" fmla="*/ 653 w 657"/>
                  <a:gd name="T71" fmla="*/ 893 h 897"/>
                  <a:gd name="T72" fmla="*/ 655 w 657"/>
                  <a:gd name="T73" fmla="*/ 890 h 897"/>
                  <a:gd name="T74" fmla="*/ 656 w 657"/>
                  <a:gd name="T75" fmla="*/ 887 h 897"/>
                  <a:gd name="T76" fmla="*/ 657 w 657"/>
                  <a:gd name="T77" fmla="*/ 882 h 897"/>
                  <a:gd name="T78" fmla="*/ 657 w 657"/>
                  <a:gd name="T79" fmla="*/ 15 h 897"/>
                  <a:gd name="T80" fmla="*/ 657 w 657"/>
                  <a:gd name="T81" fmla="*/ 13 h 897"/>
                  <a:gd name="T82" fmla="*/ 656 w 657"/>
                  <a:gd name="T83" fmla="*/ 10 h 897"/>
                  <a:gd name="T84" fmla="*/ 654 w 657"/>
                  <a:gd name="T85" fmla="*/ 8 h 897"/>
                  <a:gd name="T86" fmla="*/ 653 w 657"/>
                  <a:gd name="T87" fmla="*/ 5 h 897"/>
                  <a:gd name="T88" fmla="*/ 651 w 657"/>
                  <a:gd name="T89" fmla="*/ 3 h 897"/>
                  <a:gd name="T90" fmla="*/ 648 w 657"/>
                  <a:gd name="T91" fmla="*/ 2 h 897"/>
                  <a:gd name="T92" fmla="*/ 645 w 657"/>
                  <a:gd name="T93" fmla="*/ 1 h 897"/>
                  <a:gd name="T94" fmla="*/ 642 w 657"/>
                  <a:gd name="T95" fmla="*/ 0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57" h="897">
                    <a:moveTo>
                      <a:pt x="627" y="856"/>
                    </a:moveTo>
                    <a:lnTo>
                      <a:pt x="330" y="663"/>
                    </a:lnTo>
                    <a:lnTo>
                      <a:pt x="326" y="661"/>
                    </a:lnTo>
                    <a:lnTo>
                      <a:pt x="321" y="660"/>
                    </a:lnTo>
                    <a:lnTo>
                      <a:pt x="317" y="661"/>
                    </a:lnTo>
                    <a:lnTo>
                      <a:pt x="313" y="663"/>
                    </a:lnTo>
                    <a:lnTo>
                      <a:pt x="30" y="855"/>
                    </a:lnTo>
                    <a:lnTo>
                      <a:pt x="30" y="30"/>
                    </a:lnTo>
                    <a:lnTo>
                      <a:pt x="627" y="30"/>
                    </a:lnTo>
                    <a:lnTo>
                      <a:pt x="627" y="856"/>
                    </a:lnTo>
                    <a:close/>
                    <a:moveTo>
                      <a:pt x="642" y="0"/>
                    </a:moveTo>
                    <a:lnTo>
                      <a:pt x="15" y="0"/>
                    </a:lnTo>
                    <a:lnTo>
                      <a:pt x="11" y="1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2" y="8"/>
                    </a:lnTo>
                    <a:lnTo>
                      <a:pt x="1" y="10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882"/>
                    </a:lnTo>
                    <a:lnTo>
                      <a:pt x="0" y="887"/>
                    </a:lnTo>
                    <a:lnTo>
                      <a:pt x="2" y="890"/>
                    </a:lnTo>
                    <a:lnTo>
                      <a:pt x="4" y="893"/>
                    </a:lnTo>
                    <a:lnTo>
                      <a:pt x="7" y="896"/>
                    </a:lnTo>
                    <a:lnTo>
                      <a:pt x="10" y="897"/>
                    </a:lnTo>
                    <a:lnTo>
                      <a:pt x="15" y="897"/>
                    </a:lnTo>
                    <a:lnTo>
                      <a:pt x="19" y="897"/>
                    </a:lnTo>
                    <a:lnTo>
                      <a:pt x="23" y="895"/>
                    </a:lnTo>
                    <a:lnTo>
                      <a:pt x="321" y="693"/>
                    </a:lnTo>
                    <a:lnTo>
                      <a:pt x="634" y="895"/>
                    </a:lnTo>
                    <a:lnTo>
                      <a:pt x="638" y="897"/>
                    </a:lnTo>
                    <a:lnTo>
                      <a:pt x="641" y="897"/>
                    </a:lnTo>
                    <a:lnTo>
                      <a:pt x="645" y="897"/>
                    </a:lnTo>
                    <a:lnTo>
                      <a:pt x="650" y="896"/>
                    </a:lnTo>
                    <a:lnTo>
                      <a:pt x="653" y="893"/>
                    </a:lnTo>
                    <a:lnTo>
                      <a:pt x="655" y="890"/>
                    </a:lnTo>
                    <a:lnTo>
                      <a:pt x="656" y="887"/>
                    </a:lnTo>
                    <a:lnTo>
                      <a:pt x="657" y="882"/>
                    </a:lnTo>
                    <a:lnTo>
                      <a:pt x="657" y="15"/>
                    </a:lnTo>
                    <a:lnTo>
                      <a:pt x="657" y="13"/>
                    </a:lnTo>
                    <a:lnTo>
                      <a:pt x="656" y="10"/>
                    </a:lnTo>
                    <a:lnTo>
                      <a:pt x="654" y="8"/>
                    </a:lnTo>
                    <a:lnTo>
                      <a:pt x="653" y="5"/>
                    </a:lnTo>
                    <a:lnTo>
                      <a:pt x="651" y="3"/>
                    </a:lnTo>
                    <a:lnTo>
                      <a:pt x="648" y="2"/>
                    </a:lnTo>
                    <a:lnTo>
                      <a:pt x="645" y="1"/>
                    </a:lnTo>
                    <a:lnTo>
                      <a:pt x="6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Soho Pro Light" panose="02040303030506020204" pitchFamily="18" charset="0"/>
                </a:endParaRPr>
              </a:p>
            </p:txBody>
          </p:sp>
          <p:sp>
            <p:nvSpPr>
              <p:cNvPr id="29" name="Freeform 281"/>
              <p:cNvSpPr>
                <a:spLocks noEditPoints="1"/>
              </p:cNvSpPr>
              <p:nvPr/>
            </p:nvSpPr>
            <p:spPr bwMode="auto">
              <a:xfrm>
                <a:off x="11672888" y="2536825"/>
                <a:ext cx="138113" cy="127000"/>
              </a:xfrm>
              <a:custGeom>
                <a:avLst/>
                <a:gdLst>
                  <a:gd name="T0" fmla="*/ 168 w 433"/>
                  <a:gd name="T1" fmla="*/ 147 h 402"/>
                  <a:gd name="T2" fmla="*/ 176 w 433"/>
                  <a:gd name="T3" fmla="*/ 142 h 402"/>
                  <a:gd name="T4" fmla="*/ 217 w 433"/>
                  <a:gd name="T5" fmla="*/ 51 h 402"/>
                  <a:gd name="T6" fmla="*/ 258 w 433"/>
                  <a:gd name="T7" fmla="*/ 142 h 402"/>
                  <a:gd name="T8" fmla="*/ 264 w 433"/>
                  <a:gd name="T9" fmla="*/ 147 h 402"/>
                  <a:gd name="T10" fmla="*/ 382 w 433"/>
                  <a:gd name="T11" fmla="*/ 148 h 402"/>
                  <a:gd name="T12" fmla="*/ 301 w 433"/>
                  <a:gd name="T13" fmla="*/ 230 h 402"/>
                  <a:gd name="T14" fmla="*/ 299 w 433"/>
                  <a:gd name="T15" fmla="*/ 236 h 402"/>
                  <a:gd name="T16" fmla="*/ 321 w 433"/>
                  <a:gd name="T17" fmla="*/ 353 h 402"/>
                  <a:gd name="T18" fmla="*/ 222 w 433"/>
                  <a:gd name="T19" fmla="*/ 282 h 402"/>
                  <a:gd name="T20" fmla="*/ 213 w 433"/>
                  <a:gd name="T21" fmla="*/ 283 h 402"/>
                  <a:gd name="T22" fmla="*/ 112 w 433"/>
                  <a:gd name="T23" fmla="*/ 353 h 402"/>
                  <a:gd name="T24" fmla="*/ 134 w 433"/>
                  <a:gd name="T25" fmla="*/ 236 h 402"/>
                  <a:gd name="T26" fmla="*/ 132 w 433"/>
                  <a:gd name="T27" fmla="*/ 230 h 402"/>
                  <a:gd name="T28" fmla="*/ 51 w 433"/>
                  <a:gd name="T29" fmla="*/ 148 h 402"/>
                  <a:gd name="T30" fmla="*/ 103 w 433"/>
                  <a:gd name="T31" fmla="*/ 242 h 402"/>
                  <a:gd name="T32" fmla="*/ 75 w 433"/>
                  <a:gd name="T33" fmla="*/ 388 h 402"/>
                  <a:gd name="T34" fmla="*/ 78 w 433"/>
                  <a:gd name="T35" fmla="*/ 397 h 402"/>
                  <a:gd name="T36" fmla="*/ 86 w 433"/>
                  <a:gd name="T37" fmla="*/ 401 h 402"/>
                  <a:gd name="T38" fmla="*/ 94 w 433"/>
                  <a:gd name="T39" fmla="*/ 401 h 402"/>
                  <a:gd name="T40" fmla="*/ 217 w 433"/>
                  <a:gd name="T41" fmla="*/ 315 h 402"/>
                  <a:gd name="T42" fmla="*/ 339 w 433"/>
                  <a:gd name="T43" fmla="*/ 401 h 402"/>
                  <a:gd name="T44" fmla="*/ 348 w 433"/>
                  <a:gd name="T45" fmla="*/ 401 h 402"/>
                  <a:gd name="T46" fmla="*/ 355 w 433"/>
                  <a:gd name="T47" fmla="*/ 397 h 402"/>
                  <a:gd name="T48" fmla="*/ 359 w 433"/>
                  <a:gd name="T49" fmla="*/ 388 h 402"/>
                  <a:gd name="T50" fmla="*/ 330 w 433"/>
                  <a:gd name="T51" fmla="*/ 242 h 402"/>
                  <a:gd name="T52" fmla="*/ 431 w 433"/>
                  <a:gd name="T53" fmla="*/ 140 h 402"/>
                  <a:gd name="T54" fmla="*/ 433 w 433"/>
                  <a:gd name="T55" fmla="*/ 132 h 402"/>
                  <a:gd name="T56" fmla="*/ 430 w 433"/>
                  <a:gd name="T57" fmla="*/ 123 h 402"/>
                  <a:gd name="T58" fmla="*/ 423 w 433"/>
                  <a:gd name="T59" fmla="*/ 119 h 402"/>
                  <a:gd name="T60" fmla="*/ 278 w 433"/>
                  <a:gd name="T61" fmla="*/ 118 h 402"/>
                  <a:gd name="T62" fmla="*/ 229 w 433"/>
                  <a:gd name="T63" fmla="*/ 4 h 402"/>
                  <a:gd name="T64" fmla="*/ 222 w 433"/>
                  <a:gd name="T65" fmla="*/ 0 h 402"/>
                  <a:gd name="T66" fmla="*/ 213 w 433"/>
                  <a:gd name="T67" fmla="*/ 0 h 402"/>
                  <a:gd name="T68" fmla="*/ 207 w 433"/>
                  <a:gd name="T69" fmla="*/ 4 h 402"/>
                  <a:gd name="T70" fmla="*/ 154 w 433"/>
                  <a:gd name="T71" fmla="*/ 118 h 402"/>
                  <a:gd name="T72" fmla="*/ 11 w 433"/>
                  <a:gd name="T73" fmla="*/ 119 h 402"/>
                  <a:gd name="T74" fmla="*/ 4 w 433"/>
                  <a:gd name="T75" fmla="*/ 123 h 402"/>
                  <a:gd name="T76" fmla="*/ 0 w 433"/>
                  <a:gd name="T77" fmla="*/ 132 h 402"/>
                  <a:gd name="T78" fmla="*/ 1 w 433"/>
                  <a:gd name="T79" fmla="*/ 140 h 402"/>
                  <a:gd name="T80" fmla="*/ 103 w 433"/>
                  <a:gd name="T81" fmla="*/ 24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33" h="402">
                    <a:moveTo>
                      <a:pt x="164" y="148"/>
                    </a:moveTo>
                    <a:lnTo>
                      <a:pt x="168" y="147"/>
                    </a:lnTo>
                    <a:lnTo>
                      <a:pt x="173" y="145"/>
                    </a:lnTo>
                    <a:lnTo>
                      <a:pt x="176" y="142"/>
                    </a:lnTo>
                    <a:lnTo>
                      <a:pt x="178" y="139"/>
                    </a:lnTo>
                    <a:lnTo>
                      <a:pt x="217" y="51"/>
                    </a:lnTo>
                    <a:lnTo>
                      <a:pt x="255" y="139"/>
                    </a:lnTo>
                    <a:lnTo>
                      <a:pt x="258" y="142"/>
                    </a:lnTo>
                    <a:lnTo>
                      <a:pt x="261" y="145"/>
                    </a:lnTo>
                    <a:lnTo>
                      <a:pt x="264" y="147"/>
                    </a:lnTo>
                    <a:lnTo>
                      <a:pt x="269" y="148"/>
                    </a:lnTo>
                    <a:lnTo>
                      <a:pt x="382" y="148"/>
                    </a:lnTo>
                    <a:lnTo>
                      <a:pt x="303" y="227"/>
                    </a:lnTo>
                    <a:lnTo>
                      <a:pt x="301" y="230"/>
                    </a:lnTo>
                    <a:lnTo>
                      <a:pt x="300" y="233"/>
                    </a:lnTo>
                    <a:lnTo>
                      <a:pt x="299" y="236"/>
                    </a:lnTo>
                    <a:lnTo>
                      <a:pt x="299" y="241"/>
                    </a:lnTo>
                    <a:lnTo>
                      <a:pt x="321" y="353"/>
                    </a:lnTo>
                    <a:lnTo>
                      <a:pt x="226" y="284"/>
                    </a:lnTo>
                    <a:lnTo>
                      <a:pt x="222" y="282"/>
                    </a:lnTo>
                    <a:lnTo>
                      <a:pt x="217" y="282"/>
                    </a:lnTo>
                    <a:lnTo>
                      <a:pt x="213" y="283"/>
                    </a:lnTo>
                    <a:lnTo>
                      <a:pt x="209" y="284"/>
                    </a:lnTo>
                    <a:lnTo>
                      <a:pt x="112" y="353"/>
                    </a:lnTo>
                    <a:lnTo>
                      <a:pt x="134" y="241"/>
                    </a:lnTo>
                    <a:lnTo>
                      <a:pt x="134" y="236"/>
                    </a:lnTo>
                    <a:lnTo>
                      <a:pt x="134" y="233"/>
                    </a:lnTo>
                    <a:lnTo>
                      <a:pt x="132" y="230"/>
                    </a:lnTo>
                    <a:lnTo>
                      <a:pt x="130" y="227"/>
                    </a:lnTo>
                    <a:lnTo>
                      <a:pt x="51" y="148"/>
                    </a:lnTo>
                    <a:lnTo>
                      <a:pt x="164" y="148"/>
                    </a:lnTo>
                    <a:close/>
                    <a:moveTo>
                      <a:pt x="103" y="242"/>
                    </a:moveTo>
                    <a:lnTo>
                      <a:pt x="75" y="384"/>
                    </a:lnTo>
                    <a:lnTo>
                      <a:pt x="75" y="388"/>
                    </a:lnTo>
                    <a:lnTo>
                      <a:pt x="76" y="392"/>
                    </a:lnTo>
                    <a:lnTo>
                      <a:pt x="78" y="397"/>
                    </a:lnTo>
                    <a:lnTo>
                      <a:pt x="82" y="400"/>
                    </a:lnTo>
                    <a:lnTo>
                      <a:pt x="86" y="401"/>
                    </a:lnTo>
                    <a:lnTo>
                      <a:pt x="89" y="402"/>
                    </a:lnTo>
                    <a:lnTo>
                      <a:pt x="94" y="401"/>
                    </a:lnTo>
                    <a:lnTo>
                      <a:pt x="98" y="399"/>
                    </a:lnTo>
                    <a:lnTo>
                      <a:pt x="217" y="315"/>
                    </a:lnTo>
                    <a:lnTo>
                      <a:pt x="335" y="399"/>
                    </a:lnTo>
                    <a:lnTo>
                      <a:pt x="339" y="401"/>
                    </a:lnTo>
                    <a:lnTo>
                      <a:pt x="344" y="402"/>
                    </a:lnTo>
                    <a:lnTo>
                      <a:pt x="348" y="401"/>
                    </a:lnTo>
                    <a:lnTo>
                      <a:pt x="352" y="400"/>
                    </a:lnTo>
                    <a:lnTo>
                      <a:pt x="355" y="397"/>
                    </a:lnTo>
                    <a:lnTo>
                      <a:pt x="358" y="392"/>
                    </a:lnTo>
                    <a:lnTo>
                      <a:pt x="359" y="388"/>
                    </a:lnTo>
                    <a:lnTo>
                      <a:pt x="359" y="384"/>
                    </a:lnTo>
                    <a:lnTo>
                      <a:pt x="330" y="242"/>
                    </a:lnTo>
                    <a:lnTo>
                      <a:pt x="429" y="143"/>
                    </a:lnTo>
                    <a:lnTo>
                      <a:pt x="431" y="140"/>
                    </a:lnTo>
                    <a:lnTo>
                      <a:pt x="433" y="136"/>
                    </a:lnTo>
                    <a:lnTo>
                      <a:pt x="433" y="132"/>
                    </a:lnTo>
                    <a:lnTo>
                      <a:pt x="432" y="127"/>
                    </a:lnTo>
                    <a:lnTo>
                      <a:pt x="430" y="123"/>
                    </a:lnTo>
                    <a:lnTo>
                      <a:pt x="427" y="120"/>
                    </a:lnTo>
                    <a:lnTo>
                      <a:pt x="423" y="119"/>
                    </a:lnTo>
                    <a:lnTo>
                      <a:pt x="418" y="118"/>
                    </a:lnTo>
                    <a:lnTo>
                      <a:pt x="278" y="118"/>
                    </a:lnTo>
                    <a:lnTo>
                      <a:pt x="231" y="9"/>
                    </a:lnTo>
                    <a:lnTo>
                      <a:pt x="229" y="4"/>
                    </a:lnTo>
                    <a:lnTo>
                      <a:pt x="226" y="2"/>
                    </a:lnTo>
                    <a:lnTo>
                      <a:pt x="222" y="0"/>
                    </a:lnTo>
                    <a:lnTo>
                      <a:pt x="217" y="0"/>
                    </a:lnTo>
                    <a:lnTo>
                      <a:pt x="213" y="0"/>
                    </a:lnTo>
                    <a:lnTo>
                      <a:pt x="210" y="2"/>
                    </a:lnTo>
                    <a:lnTo>
                      <a:pt x="207" y="4"/>
                    </a:lnTo>
                    <a:lnTo>
                      <a:pt x="204" y="9"/>
                    </a:lnTo>
                    <a:lnTo>
                      <a:pt x="154" y="118"/>
                    </a:lnTo>
                    <a:lnTo>
                      <a:pt x="15" y="118"/>
                    </a:lnTo>
                    <a:lnTo>
                      <a:pt x="11" y="119"/>
                    </a:lnTo>
                    <a:lnTo>
                      <a:pt x="7" y="120"/>
                    </a:lnTo>
                    <a:lnTo>
                      <a:pt x="4" y="123"/>
                    </a:lnTo>
                    <a:lnTo>
                      <a:pt x="1" y="127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1" y="140"/>
                    </a:lnTo>
                    <a:lnTo>
                      <a:pt x="5" y="143"/>
                    </a:lnTo>
                    <a:lnTo>
                      <a:pt x="103" y="2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Soho Pro Light" panose="02040303030506020204" pitchFamily="18" charset="0"/>
                </a:endParaRPr>
              </a:p>
            </p:txBody>
          </p:sp>
        </p:grpSp>
      </p:grpSp>
      <p:pic>
        <p:nvPicPr>
          <p:cNvPr id="30" name="Kuvan paikkamerkki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" r="742"/>
          <a:stretch>
            <a:fillRect/>
          </a:stretch>
        </p:blipFill>
        <p:spPr>
          <a:xfrm>
            <a:off x="293077" y="2576548"/>
            <a:ext cx="5724638" cy="295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27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026024" y="796355"/>
            <a:ext cx="1082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>
                <a:latin typeface="Soho Pro Light" charset="0"/>
                <a:ea typeface="Soho Pro Light" charset="0"/>
                <a:cs typeface="Soho Pro Light" charset="0"/>
              </a:rPr>
              <a:t>Lobbyverksamhet i allmänhet </a:t>
            </a:r>
            <a:br>
              <a:rPr lang="sv-SE" sz="3200" dirty="0" smtClean="0">
                <a:latin typeface="Soho Pro Light" charset="0"/>
                <a:ea typeface="Soho Pro Light" charset="0"/>
                <a:cs typeface="Soho Pro Light" charset="0"/>
              </a:rPr>
            </a:br>
            <a:endParaRPr lang="sv-SE" sz="3200" dirty="0">
              <a:latin typeface="Soho Pro Light" charset="0"/>
              <a:ea typeface="Soho Pro Light" charset="0"/>
              <a:cs typeface="Soho Pro Light" charset="0"/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85" y="1452356"/>
            <a:ext cx="6623538" cy="3705475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1336431" y="5392616"/>
            <a:ext cx="10855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Soho Pro Light" charset="0"/>
                <a:ea typeface="Soho Pro Light" charset="0"/>
                <a:cs typeface="Soho Pro Light" charset="0"/>
              </a:rPr>
              <a:t>Informellt, utanför de rum där besluten fattas, med tydligt vinklad agenda.</a:t>
            </a:r>
            <a:endParaRPr lang="sv-SE" dirty="0">
              <a:latin typeface="Soho Pro Light" charset="0"/>
              <a:ea typeface="Soho Pro Light" charset="0"/>
              <a:cs typeface="Soho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063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026024" y="796355"/>
            <a:ext cx="108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>
                <a:latin typeface="Soho Pro Light" charset="0"/>
                <a:ea typeface="Soho Pro Light" charset="0"/>
                <a:cs typeface="Soho Pro Light" charset="0"/>
              </a:rPr>
              <a:t>Lobbyverksamhet i </a:t>
            </a:r>
            <a:r>
              <a:rPr lang="sv-SE" sz="3200" dirty="0" smtClean="0">
                <a:latin typeface="Soho Pro Light" charset="0"/>
                <a:ea typeface="Soho Pro Light" charset="0"/>
                <a:cs typeface="Soho Pro Light" charset="0"/>
              </a:rPr>
              <a:t>allmänhet</a:t>
            </a:r>
            <a:endParaRPr lang="sv-SE" sz="3200" dirty="0">
              <a:latin typeface="Soho Pro Light" charset="0"/>
              <a:ea typeface="Soho Pro Light" charset="0"/>
              <a:cs typeface="Soho Pro Light" charset="0"/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85" y="1452356"/>
            <a:ext cx="6623538" cy="3705475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1336431" y="5392616"/>
            <a:ext cx="10855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Soho Pro Light" charset="0"/>
                <a:ea typeface="Soho Pro Light" charset="0"/>
                <a:cs typeface="Soho Pro Light" charset="0"/>
              </a:rPr>
              <a:t>Kapitalstarka aktörer, känner de rätta människorna och vägarna in i kabinetten?</a:t>
            </a:r>
            <a:endParaRPr lang="sv-SE" dirty="0">
              <a:latin typeface="Soho Pro Light" charset="0"/>
              <a:ea typeface="Soho Pro Light" charset="0"/>
              <a:cs typeface="Soho Pro Light" charset="0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168" y="1452356"/>
            <a:ext cx="2760300" cy="1840200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24" y="3094423"/>
            <a:ext cx="2748085" cy="206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75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026024" y="796355"/>
            <a:ext cx="108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>
                <a:latin typeface="Soho Pro Light" charset="0"/>
                <a:ea typeface="Soho Pro Light" charset="0"/>
                <a:cs typeface="Soho Pro Light" charset="0"/>
              </a:rPr>
              <a:t>Lobbyverksamhet i </a:t>
            </a:r>
            <a:r>
              <a:rPr lang="sv-SE" sz="3200" dirty="0" smtClean="0">
                <a:latin typeface="Soho Pro Light" charset="0"/>
                <a:ea typeface="Soho Pro Light" charset="0"/>
                <a:cs typeface="Soho Pro Light" charset="0"/>
              </a:rPr>
              <a:t>allmänhet</a:t>
            </a:r>
            <a:endParaRPr lang="sv-SE" sz="3200" dirty="0">
              <a:latin typeface="Soho Pro Light" charset="0"/>
              <a:ea typeface="Soho Pro Light" charset="0"/>
              <a:cs typeface="Soho Pro Light" charset="0"/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85" y="1452356"/>
            <a:ext cx="6623538" cy="3705475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1336431" y="5392616"/>
            <a:ext cx="10855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Soho Pro Light" charset="0"/>
                <a:ea typeface="Soho Pro Light" charset="0"/>
                <a:cs typeface="Soho Pro Light" charset="0"/>
              </a:rPr>
              <a:t>Många frågor helt beroende av framgångsrik lobby, öka förståelsen och synligheten.</a:t>
            </a:r>
            <a:endParaRPr lang="sv-SE" dirty="0">
              <a:latin typeface="Soho Pro Light" charset="0"/>
              <a:ea typeface="Soho Pro Light" charset="0"/>
              <a:cs typeface="Soho Pro Light" charset="0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32" y="3226613"/>
            <a:ext cx="3167083" cy="193121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23" y="1452356"/>
            <a:ext cx="2675303" cy="232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70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026024" y="796355"/>
            <a:ext cx="108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>
                <a:latin typeface="Soho Pro Light" charset="0"/>
                <a:ea typeface="Soho Pro Light" charset="0"/>
                <a:cs typeface="Soho Pro Light" charset="0"/>
              </a:rPr>
              <a:t>Lobbyverksamhet i </a:t>
            </a:r>
            <a:r>
              <a:rPr lang="sv-SE" sz="3200" dirty="0" smtClean="0">
                <a:latin typeface="Soho Pro Light" charset="0"/>
                <a:ea typeface="Soho Pro Light" charset="0"/>
                <a:cs typeface="Soho Pro Light" charset="0"/>
              </a:rPr>
              <a:t>allmänhet</a:t>
            </a:r>
            <a:endParaRPr lang="sv-SE" sz="3200" dirty="0">
              <a:latin typeface="Soho Pro Light" charset="0"/>
              <a:ea typeface="Soho Pro Light" charset="0"/>
              <a:cs typeface="Soho Pro Light" charset="0"/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85" y="1452356"/>
            <a:ext cx="6623538" cy="3705475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1336431" y="5392616"/>
            <a:ext cx="10855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Soho Pro Light" charset="0"/>
                <a:ea typeface="Soho Pro Light" charset="0"/>
                <a:cs typeface="Soho Pro Light" charset="0"/>
              </a:rPr>
              <a:t>ÖPPET – KRAV PÅ BESLUTSFATTARNA – INGA EKONOMISKA KOPPLINGAR – HELHETEN </a:t>
            </a:r>
          </a:p>
          <a:p>
            <a:r>
              <a:rPr lang="sv-SE" dirty="0">
                <a:latin typeface="Soho Pro Light" charset="0"/>
                <a:ea typeface="Soho Pro Light" charset="0"/>
                <a:cs typeface="Soho Pro Light" charset="0"/>
              </a:rPr>
              <a:t>	</a:t>
            </a:r>
            <a:r>
              <a:rPr lang="sv-SE" dirty="0" smtClean="0">
                <a:latin typeface="Soho Pro Light" charset="0"/>
                <a:ea typeface="Soho Pro Light" charset="0"/>
                <a:cs typeface="Soho Pro Light" charset="0"/>
              </a:rPr>
              <a:t>	KRAV PÅ INNEHÅLLET-HUR SYNAS OCH HÖRAS ?</a:t>
            </a:r>
            <a:endParaRPr lang="sv-SE" dirty="0">
              <a:latin typeface="Soho Pro Light" charset="0"/>
              <a:ea typeface="Soho Pro Light" charset="0"/>
              <a:cs typeface="Soho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790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isällön paikkamerkki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12" y="820615"/>
            <a:ext cx="5193323" cy="5193323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316523" y="644769"/>
            <a:ext cx="6013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sv-SE" sz="2400" dirty="0" smtClean="0">
                <a:latin typeface="Soho Pro Light" charset="0"/>
                <a:ea typeface="Soho Pro Light" charset="0"/>
                <a:cs typeface="Soho Pro Light" charset="0"/>
              </a:rPr>
              <a:t>Det är lättare att komma in på spelplanen – men är påverkningsmöjligheterna reella och vem gagnar det?</a:t>
            </a:r>
            <a:endParaRPr lang="sv-SE" sz="2400" dirty="0">
              <a:latin typeface="Soho Pro Light" charset="0"/>
              <a:ea typeface="Soho Pro Light" charset="0"/>
              <a:cs typeface="Soho Pro Light" charset="0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480646" y="2396083"/>
            <a:ext cx="5849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sv-SE" dirty="0" smtClean="0">
                <a:latin typeface="Soho Pro Light" charset="0"/>
                <a:ea typeface="Soho Pro Light" charset="0"/>
                <a:cs typeface="Soho Pro Light" charset="0"/>
              </a:rPr>
              <a:t>De traditionella institutionernas möjligheter till påverkan minskar och nya ”trender” och påverkare får en större roll i åsiktsbyggandet. Kan vem som helst bli en framgångsrik lobbyist?</a:t>
            </a:r>
          </a:p>
          <a:p>
            <a:endParaRPr lang="sv-SE" dirty="0" smtClean="0">
              <a:latin typeface="Soho Pro Light" charset="0"/>
              <a:ea typeface="Soho Pro Light" charset="0"/>
              <a:cs typeface="Soho Pro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sv-SE" dirty="0" smtClean="0">
                <a:latin typeface="Soho Pro Light" charset="0"/>
                <a:ea typeface="Soho Pro Light" charset="0"/>
                <a:cs typeface="Soho Pro Light" charset="0"/>
              </a:rPr>
              <a:t>Beslutsfattandet flyttar inte – men det påverkas av andra saker och argument än tidigare.</a:t>
            </a:r>
          </a:p>
          <a:p>
            <a:endParaRPr lang="sv-SE" dirty="0" smtClean="0">
              <a:latin typeface="Soho Pro Light" charset="0"/>
              <a:ea typeface="Soho Pro Light" charset="0"/>
              <a:cs typeface="Soho Pro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sv-SE" dirty="0" smtClean="0">
                <a:latin typeface="Soho Pro Light" charset="0"/>
                <a:ea typeface="Soho Pro Light" charset="0"/>
                <a:cs typeface="Soho Pro Light" charset="0"/>
              </a:rPr>
              <a:t>Den teknologiska utvecklingen för med sig nya sätt att arbeta och skapa genomslagskraft.</a:t>
            </a:r>
          </a:p>
          <a:p>
            <a:r>
              <a:rPr lang="sv-SE" dirty="0" smtClean="0">
                <a:latin typeface="Soho Pro Light" charset="0"/>
                <a:ea typeface="Soho Pro Light" charset="0"/>
                <a:cs typeface="Soho Pro Light" charset="0"/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fi-FI" dirty="0" err="1" smtClean="0">
                <a:latin typeface="Soho Std Light" charset="0"/>
                <a:ea typeface="Soho Std Light" charset="0"/>
                <a:cs typeface="Soho Std Light" charset="0"/>
              </a:rPr>
              <a:t>Hur</a:t>
            </a:r>
            <a:r>
              <a:rPr lang="fi-FI" dirty="0" smtClean="0">
                <a:latin typeface="Soho Std Light" charset="0"/>
                <a:ea typeface="Soho Std Light" charset="0"/>
                <a:cs typeface="Soho Std Light" charset="0"/>
              </a:rPr>
              <a:t> </a:t>
            </a:r>
            <a:r>
              <a:rPr lang="fi-FI" dirty="0" err="1" smtClean="0">
                <a:latin typeface="Soho Std Light" charset="0"/>
                <a:ea typeface="Soho Std Light" charset="0"/>
                <a:cs typeface="Soho Std Light" charset="0"/>
              </a:rPr>
              <a:t>kan</a:t>
            </a:r>
            <a:r>
              <a:rPr lang="fi-FI" dirty="0" smtClean="0">
                <a:latin typeface="Soho Std Light" charset="0"/>
                <a:ea typeface="Soho Std Light" charset="0"/>
                <a:cs typeface="Soho Std Light" charset="0"/>
              </a:rPr>
              <a:t> </a:t>
            </a:r>
            <a:r>
              <a:rPr lang="fi-FI" dirty="0" err="1" smtClean="0">
                <a:latin typeface="Soho Std Light" charset="0"/>
                <a:ea typeface="Soho Std Light" charset="0"/>
                <a:cs typeface="Soho Std Light" charset="0"/>
              </a:rPr>
              <a:t>ni</a:t>
            </a:r>
            <a:r>
              <a:rPr lang="fi-FI" dirty="0" smtClean="0">
                <a:latin typeface="Soho Std Light" charset="0"/>
                <a:ea typeface="Soho Std Light" charset="0"/>
                <a:cs typeface="Soho Std Light" charset="0"/>
              </a:rPr>
              <a:t> </a:t>
            </a:r>
            <a:r>
              <a:rPr lang="fi-FI" dirty="0" err="1" smtClean="0">
                <a:latin typeface="Soho Std Light" charset="0"/>
                <a:ea typeface="Soho Std Light" charset="0"/>
                <a:cs typeface="Soho Std Light" charset="0"/>
              </a:rPr>
              <a:t>utnyttja</a:t>
            </a:r>
            <a:r>
              <a:rPr lang="fi-FI" dirty="0" smtClean="0">
                <a:latin typeface="Soho Std Light" charset="0"/>
                <a:ea typeface="Soho Std Light" charset="0"/>
                <a:cs typeface="Soho Std Light" charset="0"/>
              </a:rPr>
              <a:t> </a:t>
            </a:r>
            <a:r>
              <a:rPr lang="fi-FI" dirty="0" err="1" smtClean="0">
                <a:latin typeface="Soho Std Light" charset="0"/>
                <a:ea typeface="Soho Std Light" charset="0"/>
                <a:cs typeface="Soho Std Light" charset="0"/>
              </a:rPr>
              <a:t>detta</a:t>
            </a:r>
            <a:r>
              <a:rPr lang="fi-FI" dirty="0" smtClean="0">
                <a:latin typeface="Soho Std Light" charset="0"/>
                <a:ea typeface="Soho Std Light" charset="0"/>
                <a:cs typeface="Soho Std Light" charset="0"/>
              </a:rPr>
              <a:t>?</a:t>
            </a:r>
            <a:endParaRPr lang="fi-FI" dirty="0">
              <a:latin typeface="Soho Std Light" charset="0"/>
              <a:ea typeface="Soho Std Light" charset="0"/>
              <a:cs typeface="Soho Std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534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480646" y="762000"/>
            <a:ext cx="1131276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err="1" smtClean="0">
                <a:latin typeface="Soho Pro Light" charset="0"/>
                <a:ea typeface="Soho Pro Light" charset="0"/>
                <a:cs typeface="Soho Pro Light" charset="0"/>
              </a:rPr>
              <a:t>Hur</a:t>
            </a:r>
            <a:r>
              <a:rPr lang="fi-FI" sz="3200" dirty="0" smtClean="0">
                <a:latin typeface="Soho Pro Light" charset="0"/>
                <a:ea typeface="Soho Pro Light" charset="0"/>
                <a:cs typeface="Soho Pro Light" charset="0"/>
              </a:rPr>
              <a:t> </a:t>
            </a:r>
            <a:r>
              <a:rPr lang="fi-FI" sz="3200" dirty="0" err="1" smtClean="0">
                <a:latin typeface="Soho Pro Light" charset="0"/>
                <a:ea typeface="Soho Pro Light" charset="0"/>
                <a:cs typeface="Soho Pro Light" charset="0"/>
              </a:rPr>
              <a:t>påverka</a:t>
            </a:r>
            <a:r>
              <a:rPr lang="fi-FI" sz="3200" dirty="0" smtClean="0">
                <a:latin typeface="Soho Pro Light" charset="0"/>
                <a:ea typeface="Soho Pro Light" charset="0"/>
                <a:cs typeface="Soho Pro Light" charset="0"/>
              </a:rPr>
              <a:t>?</a:t>
            </a:r>
          </a:p>
          <a:p>
            <a:endParaRPr lang="sv-SE" sz="3200" dirty="0" smtClean="0">
              <a:latin typeface="Soho Pro Light" charset="0"/>
              <a:ea typeface="Soho Pro Light" charset="0"/>
              <a:cs typeface="Soho Pro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sv-SE" dirty="0" smtClean="0">
                <a:latin typeface="Soho Pro Light" charset="0"/>
                <a:ea typeface="Soho Pro Light" charset="0"/>
                <a:cs typeface="Soho Pro Light" charset="0"/>
              </a:rPr>
              <a:t>Ärendets betydelse byggs upp med </a:t>
            </a:r>
            <a:r>
              <a:rPr lang="sv-SE" u="sng" dirty="0" smtClean="0">
                <a:latin typeface="Soho Pro Light" charset="0"/>
                <a:ea typeface="Soho Pro Light" charset="0"/>
                <a:cs typeface="Soho Pro Light" charset="0"/>
              </a:rPr>
              <a:t>fakta</a:t>
            </a:r>
            <a:r>
              <a:rPr lang="sv-SE" dirty="0" smtClean="0">
                <a:latin typeface="Soho Pro Light" charset="0"/>
                <a:ea typeface="Soho Pro Light" charset="0"/>
                <a:cs typeface="Soho Pro Light" charset="0"/>
              </a:rPr>
              <a:t> och </a:t>
            </a:r>
            <a:r>
              <a:rPr lang="sv-SE" u="sng" dirty="0" smtClean="0">
                <a:latin typeface="Soho Pro Light" charset="0"/>
                <a:ea typeface="Soho Pro Light" charset="0"/>
                <a:cs typeface="Soho Pro Light" charset="0"/>
              </a:rPr>
              <a:t>publicitet</a:t>
            </a:r>
            <a:r>
              <a:rPr lang="sv-SE" dirty="0" smtClean="0">
                <a:latin typeface="Soho Pro Light" charset="0"/>
                <a:ea typeface="Soho Pro Light" charset="0"/>
                <a:cs typeface="Soho Pro Light" charset="0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endParaRPr lang="sv-SE" dirty="0" smtClean="0">
              <a:latin typeface="Soho Pro Light" charset="0"/>
              <a:ea typeface="Soho Pro Light" charset="0"/>
              <a:cs typeface="Soho Pro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sv-SE" dirty="0" smtClean="0">
                <a:latin typeface="Soho Pro Light" charset="0"/>
                <a:ea typeface="Soho Pro Light" charset="0"/>
                <a:cs typeface="Soho Pro Light" charset="0"/>
              </a:rPr>
              <a:t>Politiska beslutsfattare övertygas med </a:t>
            </a:r>
            <a:r>
              <a:rPr lang="sv-SE" u="sng" dirty="0" smtClean="0">
                <a:latin typeface="Soho Pro Light" charset="0"/>
                <a:ea typeface="Soho Pro Light" charset="0"/>
                <a:cs typeface="Soho Pro Light" charset="0"/>
              </a:rPr>
              <a:t>historier</a:t>
            </a:r>
            <a:r>
              <a:rPr lang="sv-SE" dirty="0" smtClean="0">
                <a:latin typeface="Soho Pro Light" charset="0"/>
                <a:ea typeface="Soho Pro Light" charset="0"/>
                <a:cs typeface="Soho Pro Light" charset="0"/>
              </a:rPr>
              <a:t> som placeras in i </a:t>
            </a:r>
            <a:r>
              <a:rPr lang="sv-SE" u="sng" dirty="0" smtClean="0">
                <a:latin typeface="Soho Pro Light" charset="0"/>
                <a:ea typeface="Soho Pro Light" charset="0"/>
                <a:cs typeface="Soho Pro Light" charset="0"/>
              </a:rPr>
              <a:t>helhetsbilden</a:t>
            </a:r>
            <a:r>
              <a:rPr lang="sv-SE" dirty="0" smtClean="0">
                <a:latin typeface="Soho Pro Light" charset="0"/>
                <a:ea typeface="Soho Pro Light" charset="0"/>
                <a:cs typeface="Soho Pro Light" charset="0"/>
              </a:rPr>
              <a:t> och med </a:t>
            </a:r>
            <a:r>
              <a:rPr lang="sv-SE" u="sng" dirty="0" smtClean="0">
                <a:latin typeface="Soho Pro Light" charset="0"/>
                <a:ea typeface="Soho Pro Light" charset="0"/>
                <a:cs typeface="Soho Pro Light" charset="0"/>
              </a:rPr>
              <a:t>konkreta  lösningsförslag</a:t>
            </a:r>
            <a:r>
              <a:rPr lang="sv-SE" dirty="0" smtClean="0">
                <a:latin typeface="Soho Pro Light" charset="0"/>
                <a:ea typeface="Soho Pro Light" charset="0"/>
                <a:cs typeface="Soho Pro Light" charset="0"/>
              </a:rPr>
              <a:t>. </a:t>
            </a:r>
          </a:p>
          <a:p>
            <a:pPr marL="285750" indent="-285750">
              <a:buFont typeface="Arial" charset="0"/>
              <a:buChar char="•"/>
            </a:pPr>
            <a:endParaRPr lang="sv-SE" dirty="0" smtClean="0">
              <a:latin typeface="Soho Pro Light" charset="0"/>
              <a:ea typeface="Soho Pro Light" charset="0"/>
              <a:cs typeface="Soho Pro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sv-SE" dirty="0" smtClean="0">
                <a:latin typeface="Soho Pro Light" charset="0"/>
                <a:ea typeface="Soho Pro Light" charset="0"/>
                <a:cs typeface="Soho Pro Light" charset="0"/>
              </a:rPr>
              <a:t>En tjänsteinnehavare påverkas med </a:t>
            </a:r>
            <a:r>
              <a:rPr lang="sv-SE" u="sng" dirty="0" smtClean="0">
                <a:latin typeface="Soho Pro Light" charset="0"/>
                <a:ea typeface="Soho Pro Light" charset="0"/>
                <a:cs typeface="Soho Pro Light" charset="0"/>
              </a:rPr>
              <a:t>sakkunskap</a:t>
            </a:r>
            <a:r>
              <a:rPr lang="sv-SE" dirty="0" smtClean="0">
                <a:latin typeface="Soho Pro Light" charset="0"/>
                <a:ea typeface="Soho Pro Light" charset="0"/>
                <a:cs typeface="Soho Pro Light" charset="0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endParaRPr lang="sv-SE" dirty="0" smtClean="0">
              <a:latin typeface="Soho Pro Light" charset="0"/>
              <a:ea typeface="Soho Pro Light" charset="0"/>
              <a:cs typeface="Soho Pro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sv-SE" dirty="0" smtClean="0">
                <a:latin typeface="Soho Pro Light" charset="0"/>
                <a:ea typeface="Soho Pro Light" charset="0"/>
                <a:cs typeface="Soho Pro Light" charset="0"/>
              </a:rPr>
              <a:t>Bygg och skapa (också överraskande) koalitioner.</a:t>
            </a:r>
          </a:p>
          <a:p>
            <a:pPr marL="285750" indent="-285750">
              <a:buFont typeface="Arial" charset="0"/>
              <a:buChar char="•"/>
            </a:pPr>
            <a:endParaRPr lang="sv-SE" dirty="0" smtClean="0">
              <a:latin typeface="Soho Pro Light" charset="0"/>
              <a:ea typeface="Soho Pro Light" charset="0"/>
              <a:cs typeface="Soho Pro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sv-SE" dirty="0" smtClean="0">
                <a:latin typeface="Soho Pro Light" charset="0"/>
                <a:ea typeface="Soho Pro Light" charset="0"/>
                <a:cs typeface="Soho Pro Light" charset="0"/>
              </a:rPr>
              <a:t>Förtroende skapas med </a:t>
            </a:r>
            <a:r>
              <a:rPr lang="sv-SE" u="sng" dirty="0" smtClean="0">
                <a:latin typeface="Soho Pro Light" charset="0"/>
                <a:ea typeface="Soho Pro Light" charset="0"/>
                <a:cs typeface="Soho Pro Light" charset="0"/>
              </a:rPr>
              <a:t>genomskinlighet</a:t>
            </a:r>
            <a:r>
              <a:rPr lang="sv-SE" dirty="0" smtClean="0">
                <a:latin typeface="Soho Pro Light" charset="0"/>
                <a:ea typeface="Soho Pro Light" charset="0"/>
                <a:cs typeface="Soho Pro Light" charset="0"/>
              </a:rPr>
              <a:t> och </a:t>
            </a:r>
            <a:r>
              <a:rPr lang="sv-SE" u="sng" dirty="0" smtClean="0">
                <a:latin typeface="Soho Pro Light" charset="0"/>
                <a:ea typeface="Soho Pro Light" charset="0"/>
                <a:cs typeface="Soho Pro Light" charset="0"/>
              </a:rPr>
              <a:t>ärlighet</a:t>
            </a:r>
            <a:r>
              <a:rPr lang="sv-SE" dirty="0" smtClean="0">
                <a:latin typeface="Soho Pro Light" charset="0"/>
                <a:ea typeface="Soho Pro Light" charset="0"/>
                <a:cs typeface="Soho Pro Light" charset="0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endParaRPr lang="sv-SE" dirty="0" smtClean="0">
              <a:latin typeface="Soho Pro Light" charset="0"/>
              <a:ea typeface="Soho Pro Light" charset="0"/>
              <a:cs typeface="Soho Pro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sv-SE" dirty="0" smtClean="0">
                <a:latin typeface="Soho Pro Light" charset="0"/>
                <a:ea typeface="Soho Pro Light" charset="0"/>
                <a:cs typeface="Soho Pro Light" charset="0"/>
              </a:rPr>
              <a:t>En framgångsrik påverkan byggs upp genom att vara på </a:t>
            </a:r>
            <a:r>
              <a:rPr lang="sv-SE" u="sng" dirty="0" smtClean="0">
                <a:latin typeface="Soho Pro Light" charset="0"/>
                <a:ea typeface="Soho Pro Light" charset="0"/>
                <a:cs typeface="Soho Pro Light" charset="0"/>
              </a:rPr>
              <a:t>rätt plats, med rätt personer under rätt tidpunkt.</a:t>
            </a:r>
          </a:p>
          <a:p>
            <a:pPr marL="285750" indent="-285750">
              <a:buFont typeface="Arial" charset="0"/>
              <a:buChar char="•"/>
            </a:pPr>
            <a:endParaRPr lang="fi-FI" dirty="0" smtClean="0">
              <a:latin typeface="Soho Pro Light" charset="0"/>
              <a:ea typeface="Soho Pro Light" charset="0"/>
              <a:cs typeface="Soho Pro Light" charset="0"/>
            </a:endParaRPr>
          </a:p>
          <a:p>
            <a:pPr marL="285750" indent="-285750">
              <a:buFont typeface="Arial" charset="0"/>
              <a:buChar char="•"/>
            </a:pPr>
            <a:endParaRPr lang="fi-FI" dirty="0">
              <a:latin typeface="Soho Pro Light" charset="0"/>
              <a:ea typeface="Soho Pro Light" charset="0"/>
              <a:cs typeface="Soho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191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/>
          <p:cNvSpPr txBox="1"/>
          <p:nvPr/>
        </p:nvSpPr>
        <p:spPr>
          <a:xfrm>
            <a:off x="1852865" y="603503"/>
            <a:ext cx="7444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err="1" smtClean="0">
                <a:latin typeface="Soho Pro Light" charset="0"/>
                <a:ea typeface="Soho Pro Light" charset="0"/>
                <a:cs typeface="Soho Pro Light" charset="0"/>
              </a:rPr>
              <a:t>Påverkarens</a:t>
            </a:r>
            <a:r>
              <a:rPr lang="fi-FI" sz="3200" dirty="0" smtClean="0">
                <a:latin typeface="Soho Pro Light" charset="0"/>
                <a:ea typeface="Soho Pro Light" charset="0"/>
                <a:cs typeface="Soho Pro Light" charset="0"/>
              </a:rPr>
              <a:t>, ”</a:t>
            </a:r>
            <a:r>
              <a:rPr lang="fi-FI" sz="3200" dirty="0" err="1" smtClean="0">
                <a:latin typeface="Soho Pro Light" charset="0"/>
                <a:ea typeface="Soho Pro Light" charset="0"/>
                <a:cs typeface="Soho Pro Light" charset="0"/>
              </a:rPr>
              <a:t>lobbyistens</a:t>
            </a:r>
            <a:r>
              <a:rPr lang="fi-FI" sz="3200" dirty="0" smtClean="0">
                <a:latin typeface="Soho Pro Light" charset="0"/>
                <a:ea typeface="Soho Pro Light" charset="0"/>
                <a:cs typeface="Soho Pro Light" charset="0"/>
              </a:rPr>
              <a:t>”, </a:t>
            </a:r>
            <a:r>
              <a:rPr lang="fi-FI" sz="3200" dirty="0" err="1" smtClean="0">
                <a:latin typeface="Soho Pro Light" charset="0"/>
                <a:ea typeface="Soho Pro Light" charset="0"/>
                <a:cs typeface="Soho Pro Light" charset="0"/>
              </a:rPr>
              <a:t>tre</a:t>
            </a:r>
            <a:r>
              <a:rPr lang="fi-FI" sz="3200" dirty="0" smtClean="0">
                <a:latin typeface="Soho Pro Light" charset="0"/>
                <a:ea typeface="Soho Pro Light" charset="0"/>
                <a:cs typeface="Soho Pro Light" charset="0"/>
              </a:rPr>
              <a:t> </a:t>
            </a:r>
            <a:r>
              <a:rPr lang="fi-FI" sz="3200" dirty="0" err="1" smtClean="0">
                <a:latin typeface="Soho Pro Light" charset="0"/>
                <a:ea typeface="Soho Pro Light" charset="0"/>
                <a:cs typeface="Soho Pro Light" charset="0"/>
              </a:rPr>
              <a:t>spetsar</a:t>
            </a:r>
            <a:endParaRPr lang="fi-FI" sz="3200" dirty="0">
              <a:latin typeface="Soho Pro Light" charset="0"/>
              <a:ea typeface="Soho Pro Light" charset="0"/>
              <a:cs typeface="Soho Pro Light" charset="0"/>
            </a:endParaRPr>
          </a:p>
        </p:txBody>
      </p:sp>
      <p:grpSp>
        <p:nvGrpSpPr>
          <p:cNvPr id="25" name="Ryhmitä 24"/>
          <p:cNvGrpSpPr/>
          <p:nvPr/>
        </p:nvGrpSpPr>
        <p:grpSpPr>
          <a:xfrm>
            <a:off x="2110154" y="1783249"/>
            <a:ext cx="7771785" cy="3864552"/>
            <a:chOff x="726215" y="1534160"/>
            <a:chExt cx="7771785" cy="3864552"/>
          </a:xfrm>
        </p:grpSpPr>
        <p:grpSp>
          <p:nvGrpSpPr>
            <p:cNvPr id="2" name="Ryhmitä 1"/>
            <p:cNvGrpSpPr/>
            <p:nvPr/>
          </p:nvGrpSpPr>
          <p:grpSpPr>
            <a:xfrm>
              <a:off x="2032000" y="1534160"/>
              <a:ext cx="4307840" cy="3864552"/>
              <a:chOff x="3271520" y="1270000"/>
              <a:chExt cx="4307840" cy="3864552"/>
            </a:xfrm>
          </p:grpSpPr>
          <p:sp>
            <p:nvSpPr>
              <p:cNvPr id="3" name="Kolmio 2"/>
              <p:cNvSpPr/>
              <p:nvPr/>
            </p:nvSpPr>
            <p:spPr>
              <a:xfrm>
                <a:off x="3271520" y="1270000"/>
                <a:ext cx="4307840" cy="3864552"/>
              </a:xfrm>
              <a:prstGeom prst="triangle">
                <a:avLst>
                  <a:gd name="adj" fmla="val 50236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400" b="1" dirty="0"/>
              </a:p>
            </p:txBody>
          </p:sp>
          <p:cxnSp>
            <p:nvCxnSpPr>
              <p:cNvPr id="4" name="Suora yhdysviiva 3"/>
              <p:cNvCxnSpPr/>
              <p:nvPr/>
            </p:nvCxnSpPr>
            <p:spPr>
              <a:xfrm>
                <a:off x="4339455" y="3202276"/>
                <a:ext cx="1082044" cy="19322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uora yhdysviiva 4"/>
              <p:cNvCxnSpPr>
                <a:stCxn id="2" idx="5"/>
                <a:endCxn id="2" idx="3"/>
              </p:cNvCxnSpPr>
              <p:nvPr/>
            </p:nvCxnSpPr>
            <p:spPr>
              <a:xfrm flipH="1">
                <a:off x="5435607" y="3202276"/>
                <a:ext cx="1071876" cy="19322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uora yhdysviiva 5"/>
              <p:cNvCxnSpPr>
                <a:stCxn id="2" idx="1"/>
                <a:endCxn id="2" idx="5"/>
              </p:cNvCxnSpPr>
              <p:nvPr/>
            </p:nvCxnSpPr>
            <p:spPr>
              <a:xfrm>
                <a:off x="4353563" y="3202276"/>
                <a:ext cx="215392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kstiruutu 6"/>
              <p:cNvSpPr txBox="1"/>
              <p:nvPr/>
            </p:nvSpPr>
            <p:spPr>
              <a:xfrm>
                <a:off x="4864105" y="3417144"/>
                <a:ext cx="10595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1400" b="1" dirty="0" smtClean="0">
                    <a:solidFill>
                      <a:schemeClr val="bg1"/>
                    </a:solidFill>
                  </a:rPr>
                  <a:t>PÅVERKARE</a:t>
                </a:r>
                <a:endParaRPr lang="fi-FI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Tekstiruutu 7"/>
              <p:cNvSpPr txBox="1"/>
              <p:nvPr/>
            </p:nvSpPr>
            <p:spPr>
              <a:xfrm>
                <a:off x="4967458" y="2628097"/>
                <a:ext cx="11002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400" b="1" dirty="0" smtClean="0">
                    <a:solidFill>
                      <a:schemeClr val="bg1"/>
                    </a:solidFill>
                  </a:rPr>
                  <a:t>Offentlighet</a:t>
                </a:r>
                <a:endParaRPr lang="sv-SE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kstiruutu 8"/>
              <p:cNvSpPr txBox="1"/>
              <p:nvPr/>
            </p:nvSpPr>
            <p:spPr>
              <a:xfrm>
                <a:off x="3833997" y="4275848"/>
                <a:ext cx="11944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1400" b="1" smtClean="0">
                    <a:solidFill>
                      <a:schemeClr val="bg1"/>
                    </a:solidFill>
                  </a:rPr>
                  <a:t>Sakkunnighet</a:t>
                </a:r>
                <a:endParaRPr lang="fi-FI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Tekstiruutu 9"/>
              <p:cNvSpPr txBox="1"/>
              <p:nvPr/>
            </p:nvSpPr>
            <p:spPr>
              <a:xfrm>
                <a:off x="5952354" y="4277336"/>
                <a:ext cx="12474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400" b="1" dirty="0" smtClean="0">
                    <a:solidFill>
                      <a:schemeClr val="bg1"/>
                    </a:solidFill>
                  </a:rPr>
                  <a:t>Mobiliserings-</a:t>
                </a:r>
              </a:p>
              <a:p>
                <a:r>
                  <a:rPr lang="sv-SE" sz="1400" b="1" dirty="0" smtClean="0">
                    <a:solidFill>
                      <a:schemeClr val="bg1"/>
                    </a:solidFill>
                  </a:rPr>
                  <a:t>potential</a:t>
                </a:r>
                <a:endParaRPr lang="sv-SE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" name="Tekstiruutu 14"/>
            <p:cNvSpPr txBox="1"/>
            <p:nvPr/>
          </p:nvSpPr>
          <p:spPr>
            <a:xfrm>
              <a:off x="726215" y="4836062"/>
              <a:ext cx="1592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err="1" smtClean="0">
                  <a:latin typeface="Soho Std Light" charset="0"/>
                  <a:ea typeface="Soho Std Light" charset="0"/>
                  <a:cs typeface="Soho Std Light" charset="0"/>
                </a:rPr>
                <a:t>Utlåtanden</a:t>
              </a:r>
              <a:endParaRPr lang="fi-FI" dirty="0">
                <a:latin typeface="Soho Std Light" charset="0"/>
                <a:ea typeface="Soho Std Light" charset="0"/>
                <a:cs typeface="Soho Std Light" charset="0"/>
              </a:endParaRPr>
            </a:p>
          </p:txBody>
        </p:sp>
        <p:sp>
          <p:nvSpPr>
            <p:cNvPr id="16" name="Tekstiruutu 15"/>
            <p:cNvSpPr txBox="1"/>
            <p:nvPr/>
          </p:nvSpPr>
          <p:spPr>
            <a:xfrm>
              <a:off x="1010748" y="4241436"/>
              <a:ext cx="1352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err="1" smtClean="0">
                  <a:latin typeface="Soho Std Light" charset="0"/>
                  <a:ea typeface="Soho Std Light" charset="0"/>
                  <a:cs typeface="Soho Std Light" charset="0"/>
                </a:rPr>
                <a:t>Seminarier</a:t>
              </a:r>
              <a:endParaRPr lang="fi-FI" dirty="0">
                <a:latin typeface="Soho Std Light" charset="0"/>
                <a:ea typeface="Soho Std Light" charset="0"/>
                <a:cs typeface="Soho Std Light" charset="0"/>
              </a:endParaRPr>
            </a:p>
          </p:txBody>
        </p:sp>
        <p:sp>
          <p:nvSpPr>
            <p:cNvPr id="17" name="Tekstiruutu 16"/>
            <p:cNvSpPr txBox="1"/>
            <p:nvPr/>
          </p:nvSpPr>
          <p:spPr>
            <a:xfrm>
              <a:off x="1679098" y="3681304"/>
              <a:ext cx="11833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err="1" smtClean="0">
                  <a:latin typeface="Soho Pro Light" charset="0"/>
                  <a:ea typeface="Soho Pro Light" charset="0"/>
                  <a:cs typeface="Soho Pro Light" charset="0"/>
                </a:rPr>
                <a:t>Möten</a:t>
              </a:r>
              <a:endParaRPr lang="fi-FI" dirty="0">
                <a:latin typeface="Soho Pro Light" charset="0"/>
                <a:ea typeface="Soho Pro Light" charset="0"/>
                <a:cs typeface="Soho Pro Light" charset="0"/>
              </a:endParaRPr>
            </a:p>
          </p:txBody>
        </p:sp>
        <p:sp>
          <p:nvSpPr>
            <p:cNvPr id="18" name="Tekstiruutu 17"/>
            <p:cNvSpPr txBox="1"/>
            <p:nvPr/>
          </p:nvSpPr>
          <p:spPr>
            <a:xfrm>
              <a:off x="2216249" y="2579077"/>
              <a:ext cx="10662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err="1" smtClean="0">
                  <a:latin typeface="Soho Pro Light" charset="0"/>
                  <a:ea typeface="Soho Pro Light" charset="0"/>
                  <a:cs typeface="Soho Pro Light" charset="0"/>
                </a:rPr>
                <a:t>Storyn</a:t>
              </a:r>
              <a:endParaRPr lang="fi-FI" dirty="0">
                <a:latin typeface="Soho Pro Light" charset="0"/>
                <a:ea typeface="Soho Pro Light" charset="0"/>
                <a:cs typeface="Soho Pro Light" charset="0"/>
              </a:endParaRPr>
            </a:p>
          </p:txBody>
        </p:sp>
        <p:sp>
          <p:nvSpPr>
            <p:cNvPr id="19" name="Tekstiruutu 18"/>
            <p:cNvSpPr txBox="1"/>
            <p:nvPr/>
          </p:nvSpPr>
          <p:spPr>
            <a:xfrm>
              <a:off x="5102639" y="2567151"/>
              <a:ext cx="10312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>
                  <a:latin typeface="Soho Std Light" charset="0"/>
                  <a:ea typeface="Soho Std Light" charset="0"/>
                  <a:cs typeface="Soho Std Light" charset="0"/>
                </a:rPr>
                <a:t>Media</a:t>
              </a:r>
              <a:endParaRPr lang="fi-FI" dirty="0">
                <a:latin typeface="Soho Std Light" charset="0"/>
                <a:ea typeface="Soho Std Light" charset="0"/>
                <a:cs typeface="Soho Std Light" charset="0"/>
              </a:endParaRPr>
            </a:p>
          </p:txBody>
        </p:sp>
        <p:sp>
          <p:nvSpPr>
            <p:cNvPr id="20" name="Tekstiruutu 19"/>
            <p:cNvSpPr txBox="1"/>
            <p:nvPr/>
          </p:nvSpPr>
          <p:spPr>
            <a:xfrm>
              <a:off x="5505422" y="3317631"/>
              <a:ext cx="2044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err="1" smtClean="0">
                  <a:latin typeface="Soho Std Light" charset="0"/>
                  <a:ea typeface="Soho Std Light" charset="0"/>
                  <a:cs typeface="Soho Std Light" charset="0"/>
                </a:rPr>
                <a:t>Sociala</a:t>
              </a:r>
              <a:r>
                <a:rPr lang="fi-FI" dirty="0" smtClean="0">
                  <a:latin typeface="Soho Std Light" charset="0"/>
                  <a:ea typeface="Soho Std Light" charset="0"/>
                  <a:cs typeface="Soho Std Light" charset="0"/>
                </a:rPr>
                <a:t> </a:t>
              </a:r>
              <a:r>
                <a:rPr lang="fi-FI" dirty="0" err="1" smtClean="0">
                  <a:latin typeface="Soho Std Light" charset="0"/>
                  <a:ea typeface="Soho Std Light" charset="0"/>
                  <a:cs typeface="Soho Std Light" charset="0"/>
                </a:rPr>
                <a:t>medier</a:t>
              </a:r>
              <a:endParaRPr lang="fi-FI" dirty="0">
                <a:latin typeface="Soho Std Light" charset="0"/>
                <a:ea typeface="Soho Std Light" charset="0"/>
                <a:cs typeface="Soho Std Light" charset="0"/>
              </a:endParaRPr>
            </a:p>
          </p:txBody>
        </p:sp>
        <p:sp>
          <p:nvSpPr>
            <p:cNvPr id="21" name="Tekstiruutu 20"/>
            <p:cNvSpPr txBox="1"/>
            <p:nvPr/>
          </p:nvSpPr>
          <p:spPr>
            <a:xfrm>
              <a:off x="5898293" y="4112188"/>
              <a:ext cx="1688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err="1" smtClean="0">
                  <a:latin typeface="Soho Std Light" charset="0"/>
                  <a:ea typeface="Soho Std Light" charset="0"/>
                  <a:cs typeface="Soho Std Light" charset="0"/>
                </a:rPr>
                <a:t>Kampanjer</a:t>
              </a:r>
              <a:endParaRPr lang="fi-FI" dirty="0">
                <a:latin typeface="Soho Std Light" charset="0"/>
                <a:ea typeface="Soho Std Light" charset="0"/>
                <a:cs typeface="Soho Std Light" charset="0"/>
              </a:endParaRPr>
            </a:p>
          </p:txBody>
        </p:sp>
        <p:sp>
          <p:nvSpPr>
            <p:cNvPr id="22" name="Tekstiruutu 21"/>
            <p:cNvSpPr txBox="1"/>
            <p:nvPr/>
          </p:nvSpPr>
          <p:spPr>
            <a:xfrm>
              <a:off x="6317549" y="4836062"/>
              <a:ext cx="21804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err="1" smtClean="0">
                  <a:latin typeface="Soho Pro Light" charset="0"/>
                  <a:ea typeface="Soho Pro Light" charset="0"/>
                  <a:cs typeface="Soho Pro Light" charset="0"/>
                </a:rPr>
                <a:t>Event</a:t>
              </a:r>
              <a:r>
                <a:rPr lang="fi-FI" dirty="0" smtClean="0">
                  <a:latin typeface="Soho Pro Light" charset="0"/>
                  <a:ea typeface="Soho Pro Light" charset="0"/>
                  <a:cs typeface="Soho Pro Light" charset="0"/>
                </a:rPr>
                <a:t>, </a:t>
              </a:r>
              <a:r>
                <a:rPr lang="fi-FI" dirty="0" err="1" smtClean="0">
                  <a:latin typeface="Soho Pro Light" charset="0"/>
                  <a:ea typeface="Soho Pro Light" charset="0"/>
                  <a:cs typeface="Soho Pro Light" charset="0"/>
                </a:rPr>
                <a:t>upptåg</a:t>
              </a:r>
              <a:endParaRPr lang="fi-FI" dirty="0">
                <a:latin typeface="Soho Pro Light" charset="0"/>
                <a:ea typeface="Soho Pro Light" charset="0"/>
                <a:cs typeface="Soho Pro Light" charset="0"/>
              </a:endParaRPr>
            </a:p>
          </p:txBody>
        </p:sp>
      </p:grpSp>
      <p:sp>
        <p:nvSpPr>
          <p:cNvPr id="23" name="Tekstiruutu 22"/>
          <p:cNvSpPr txBox="1"/>
          <p:nvPr/>
        </p:nvSpPr>
        <p:spPr>
          <a:xfrm>
            <a:off x="1005716" y="5767753"/>
            <a:ext cx="9697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Soho Std Light" charset="0"/>
                <a:ea typeface="Soho Std Light" charset="0"/>
                <a:cs typeface="Soho Std Light" charset="0"/>
              </a:rPr>
              <a:t>En bra och genomtänkt kampanj kan ge önskat resultat. En dåligt och ogenomtänkt kampanj kan ge motsatt effekt.  </a:t>
            </a:r>
            <a:endParaRPr lang="sv-SE" dirty="0">
              <a:latin typeface="Soho Std Light" charset="0"/>
              <a:ea typeface="Soho Std Light" charset="0"/>
              <a:cs typeface="Soho Std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53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422032" y="691661"/>
            <a:ext cx="9425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>
                <a:latin typeface="Soho Pro Light" charset="0"/>
                <a:ea typeface="Soho Pro Light" charset="0"/>
                <a:cs typeface="Soho Pro Light" charset="0"/>
              </a:rPr>
              <a:t>En </a:t>
            </a:r>
            <a:r>
              <a:rPr lang="fi-FI" sz="3200" dirty="0" err="1" smtClean="0">
                <a:latin typeface="Soho Pro Light" charset="0"/>
                <a:ea typeface="Soho Pro Light" charset="0"/>
                <a:cs typeface="Soho Pro Light" charset="0"/>
              </a:rPr>
              <a:t>lyckad</a:t>
            </a:r>
            <a:r>
              <a:rPr lang="fi-FI" sz="3200" dirty="0" smtClean="0">
                <a:latin typeface="Soho Pro Light" charset="0"/>
                <a:ea typeface="Soho Pro Light" charset="0"/>
                <a:cs typeface="Soho Pro Light" charset="0"/>
              </a:rPr>
              <a:t> </a:t>
            </a:r>
            <a:r>
              <a:rPr lang="fi-FI" sz="3200" dirty="0" err="1" smtClean="0">
                <a:latin typeface="Soho Pro Light" charset="0"/>
                <a:ea typeface="Soho Pro Light" charset="0"/>
                <a:cs typeface="Soho Pro Light" charset="0"/>
              </a:rPr>
              <a:t>lobbyist</a:t>
            </a:r>
            <a:endParaRPr lang="fi-FI" sz="3200" dirty="0">
              <a:latin typeface="Soho Pro Light" charset="0"/>
              <a:ea typeface="Soho Pro Light" charset="0"/>
              <a:cs typeface="Soho Pro Light" charset="0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422032" y="1276436"/>
            <a:ext cx="1084384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sv-SE" dirty="0" smtClean="0">
                <a:latin typeface="Soho Pro Light" charset="0"/>
                <a:ea typeface="Soho Pro Light" charset="0"/>
                <a:cs typeface="Soho Pro Light" charset="0"/>
              </a:rPr>
              <a:t>Är ärlig – information och infallsvinklar kan selektivt användas men inte förvrängas.</a:t>
            </a:r>
          </a:p>
          <a:p>
            <a:endParaRPr lang="sv-SE" dirty="0" smtClean="0">
              <a:latin typeface="Soho Pro Light" charset="0"/>
              <a:ea typeface="Soho Pro Light" charset="0"/>
              <a:cs typeface="Soho Pro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sv-SE" dirty="0" smtClean="0">
                <a:latin typeface="Soho Pro Light" charset="0"/>
                <a:ea typeface="Soho Pro Light" charset="0"/>
                <a:cs typeface="Soho Pro Light" charset="0"/>
              </a:rPr>
              <a:t>Förorsakar inte tråkiga överraskningar – avslöjanden eller falsk information  försämrar utgångspunkterna.</a:t>
            </a:r>
          </a:p>
          <a:p>
            <a:pPr marL="285750" indent="-285750">
              <a:buFont typeface="Arial" charset="0"/>
              <a:buChar char="•"/>
            </a:pPr>
            <a:endParaRPr lang="sv-SE" dirty="0" smtClean="0">
              <a:latin typeface="Soho Pro Light" charset="0"/>
              <a:ea typeface="Soho Pro Light" charset="0"/>
              <a:cs typeface="Soho Pro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sv-SE" dirty="0" smtClean="0">
                <a:latin typeface="Soho Pro Light" charset="0"/>
                <a:ea typeface="Soho Pro Light" charset="0"/>
                <a:cs typeface="Soho Pro Light" charset="0"/>
              </a:rPr>
              <a:t>Gör sina hemläxor -  vem ska du träffa och vilka prioriteringar har hen.</a:t>
            </a:r>
          </a:p>
          <a:p>
            <a:endParaRPr lang="sv-SE" dirty="0" smtClean="0">
              <a:latin typeface="Soho Pro Light" charset="0"/>
              <a:ea typeface="Soho Pro Light" charset="0"/>
              <a:cs typeface="Soho Pro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sv-SE" dirty="0" smtClean="0">
                <a:latin typeface="Soho Pro Light" charset="0"/>
                <a:ea typeface="Soho Pro Light" charset="0"/>
                <a:cs typeface="Soho Pro Light" charset="0"/>
              </a:rPr>
              <a:t>Paketerar sitt budskap rätt, skräddarsyr enligt mottagarens preferenser. Samma kärnbudskap med infallsvinklarna och argumenten kan variera.</a:t>
            </a:r>
          </a:p>
          <a:p>
            <a:endParaRPr lang="sv-SE" dirty="0" smtClean="0">
              <a:latin typeface="Soho Pro Light" charset="0"/>
              <a:ea typeface="Soho Pro Light" charset="0"/>
              <a:cs typeface="Soho Pro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sv-SE" dirty="0" smtClean="0">
                <a:latin typeface="Soho Pro Light" charset="0"/>
                <a:ea typeface="Soho Pro Light" charset="0"/>
                <a:cs typeface="Soho Pro Light" charset="0"/>
              </a:rPr>
              <a:t>Föreslår lösningar - att bara beskriva problem räcker inte.</a:t>
            </a:r>
          </a:p>
          <a:p>
            <a:endParaRPr lang="sv-SE" dirty="0" smtClean="0">
              <a:latin typeface="Soho Pro Light" charset="0"/>
              <a:ea typeface="Soho Pro Light" charset="0"/>
              <a:cs typeface="Soho Pro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sv-SE" dirty="0" smtClean="0">
                <a:latin typeface="Soho Pro Light" charset="0"/>
                <a:ea typeface="Soho Pro Light" charset="0"/>
                <a:cs typeface="Soho Pro Light" charset="0"/>
              </a:rPr>
              <a:t>Kan beskriva ärendet genom historier och sätter in den i en större kontext.</a:t>
            </a:r>
          </a:p>
          <a:p>
            <a:endParaRPr lang="sv-SE" dirty="0" smtClean="0">
              <a:latin typeface="Soho Pro Light" charset="0"/>
              <a:ea typeface="Soho Pro Light" charset="0"/>
              <a:cs typeface="Soho Pro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sv-SE" dirty="0" smtClean="0">
                <a:latin typeface="Soho Pro Light" charset="0"/>
                <a:ea typeface="Soho Pro Light" charset="0"/>
                <a:cs typeface="Soho Pro Light" charset="0"/>
              </a:rPr>
              <a:t>Argumenterar såväl med fakta som med känslor.</a:t>
            </a:r>
          </a:p>
          <a:p>
            <a:pPr marL="285750" indent="-285750">
              <a:buFont typeface="Arial" charset="0"/>
              <a:buChar char="•"/>
            </a:pPr>
            <a:endParaRPr lang="sv-SE" dirty="0" smtClean="0">
              <a:latin typeface="Soho Pro Light" charset="0"/>
              <a:ea typeface="Soho Pro Light" charset="0"/>
              <a:cs typeface="Soho Pro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sv-SE" dirty="0" smtClean="0">
                <a:latin typeface="Soho Pro Light" charset="0"/>
                <a:ea typeface="Soho Pro Light" charset="0"/>
                <a:cs typeface="Soho Pro Light" charset="0"/>
              </a:rPr>
              <a:t>En politiker är också en människa.</a:t>
            </a:r>
          </a:p>
          <a:p>
            <a:pPr marL="285750" indent="-285750">
              <a:buFont typeface="Arial" charset="0"/>
              <a:buChar char="•"/>
            </a:pPr>
            <a:endParaRPr lang="fi-FI" sz="2400" dirty="0">
              <a:latin typeface="Soho Pro Light" charset="0"/>
              <a:ea typeface="Soho Pro Light" charset="0"/>
              <a:cs typeface="Soho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073118"/>
      </p:ext>
    </p:extLst>
  </p:cSld>
  <p:clrMapOvr>
    <a:masterClrMapping/>
  </p:clrMapOvr>
</p:sld>
</file>

<file path=ppt/theme/theme1.xml><?xml version="1.0" encoding="utf-8"?>
<a:theme xmlns:a="http://schemas.openxmlformats.org/drawingml/2006/main" name="RUDP14">
  <a:themeElements>
    <a:clrScheme name="Rud Pedersen">
      <a:dk1>
        <a:srgbClr val="B86851"/>
      </a:dk1>
      <a:lt1>
        <a:srgbClr val="3A3A37"/>
      </a:lt1>
      <a:dk2>
        <a:srgbClr val="E7E6DD"/>
      </a:dk2>
      <a:lt2>
        <a:srgbClr val="F5F5F1"/>
      </a:lt2>
      <a:accent1>
        <a:srgbClr val="59715D"/>
      </a:accent1>
      <a:accent2>
        <a:srgbClr val="76977C"/>
      </a:accent2>
      <a:accent3>
        <a:srgbClr val="8EA68F"/>
      </a:accent3>
      <a:accent4>
        <a:srgbClr val="A7B9A5"/>
      </a:accent4>
      <a:accent5>
        <a:srgbClr val="C2CCBF"/>
      </a:accent5>
      <a:accent6>
        <a:srgbClr val="ADADA6"/>
      </a:accent6>
      <a:hlink>
        <a:srgbClr val="52456C"/>
      </a:hlink>
      <a:folHlink>
        <a:srgbClr val="7DC4B7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UDP14" id="{C20DE060-23F7-47B6-88E0-A39D8AF25831}" vid="{6382BCA4-5479-4F3A-911F-40E939F81FF8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471</Words>
  <Application>Microsoft Macintosh PowerPoint</Application>
  <PresentationFormat>Laajakuva</PresentationFormat>
  <Paragraphs>68</Paragraphs>
  <Slides>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6" baseType="lpstr">
      <vt:lpstr>Calibri</vt:lpstr>
      <vt:lpstr>Soho Gothic Std</vt:lpstr>
      <vt:lpstr>Soho Pro</vt:lpstr>
      <vt:lpstr>Soho Pro Light</vt:lpstr>
      <vt:lpstr>Soho Std Light</vt:lpstr>
      <vt:lpstr>Arial</vt:lpstr>
      <vt:lpstr>RUDP14</vt:lpstr>
      <vt:lpstr>Rud Pedersen – Vad, vem, varför?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Jan Juul Christensen</dc:creator>
  <cp:lastModifiedBy>Microsoft Office -käyttäjä</cp:lastModifiedBy>
  <cp:revision>80</cp:revision>
  <cp:lastPrinted>2015-11-11T19:00:45Z</cp:lastPrinted>
  <dcterms:created xsi:type="dcterms:W3CDTF">2015-11-04T22:36:19Z</dcterms:created>
  <dcterms:modified xsi:type="dcterms:W3CDTF">2017-11-20T16:26:29Z</dcterms:modified>
</cp:coreProperties>
</file>